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webextensions/webextension1.xml" ContentType="application/vnd.ms-office.webextension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285" r:id="rId1"/>
  </p:sldMasterIdLst>
  <p:notesMasterIdLst>
    <p:notesMasterId r:id="rId55"/>
  </p:notesMasterIdLst>
  <p:handoutMasterIdLst>
    <p:handoutMasterId r:id="rId56"/>
  </p:handoutMasterIdLst>
  <p:sldIdLst>
    <p:sldId id="2076138237" r:id="rId2"/>
    <p:sldId id="2147469893" r:id="rId3"/>
    <p:sldId id="2147469895" r:id="rId4"/>
    <p:sldId id="2147469882" r:id="rId5"/>
    <p:sldId id="2051" r:id="rId6"/>
    <p:sldId id="2076138243" r:id="rId7"/>
    <p:sldId id="2076138254" r:id="rId8"/>
    <p:sldId id="2076138256" r:id="rId9"/>
    <p:sldId id="2147469879" r:id="rId10"/>
    <p:sldId id="2076138255" r:id="rId11"/>
    <p:sldId id="2147469884" r:id="rId12"/>
    <p:sldId id="2076138251" r:id="rId13"/>
    <p:sldId id="2147469885" r:id="rId14"/>
    <p:sldId id="2076138731" r:id="rId15"/>
    <p:sldId id="2076138252" r:id="rId16"/>
    <p:sldId id="2147469877" r:id="rId17"/>
    <p:sldId id="2147469871" r:id="rId18"/>
    <p:sldId id="2147469866" r:id="rId19"/>
    <p:sldId id="2147469872" r:id="rId20"/>
    <p:sldId id="2147469874" r:id="rId21"/>
    <p:sldId id="2147468696" r:id="rId22"/>
    <p:sldId id="2147468699" r:id="rId23"/>
    <p:sldId id="2147468706" r:id="rId24"/>
    <p:sldId id="2147468700" r:id="rId25"/>
    <p:sldId id="2147468708" r:id="rId26"/>
    <p:sldId id="2147468701" r:id="rId27"/>
    <p:sldId id="2147468702" r:id="rId28"/>
    <p:sldId id="2147468703" r:id="rId29"/>
    <p:sldId id="2147469881" r:id="rId30"/>
    <p:sldId id="2147468707" r:id="rId31"/>
    <p:sldId id="2076138258" r:id="rId32"/>
    <p:sldId id="2147469886" r:id="rId33"/>
    <p:sldId id="2147469901" r:id="rId34"/>
    <p:sldId id="2147469902" r:id="rId35"/>
    <p:sldId id="2147469903" r:id="rId36"/>
    <p:sldId id="2147469904" r:id="rId37"/>
    <p:sldId id="2147469887" r:id="rId38"/>
    <p:sldId id="2147469888" r:id="rId39"/>
    <p:sldId id="2147469889" r:id="rId40"/>
    <p:sldId id="2147469890" r:id="rId41"/>
    <p:sldId id="2147469891" r:id="rId42"/>
    <p:sldId id="2147469898" r:id="rId43"/>
    <p:sldId id="2147469897" r:id="rId44"/>
    <p:sldId id="2147469899" r:id="rId45"/>
    <p:sldId id="2147469900" r:id="rId46"/>
    <p:sldId id="2147469880" r:id="rId47"/>
    <p:sldId id="2076138257" r:id="rId48"/>
    <p:sldId id="2147469865" r:id="rId49"/>
    <p:sldId id="2147469864" r:id="rId50"/>
    <p:sldId id="2147469878" r:id="rId51"/>
    <p:sldId id="2147469863" r:id="rId52"/>
    <p:sldId id="2147469883" r:id="rId53"/>
    <p:sldId id="207613823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38B656EC-D568-4EF7-8842-9FA1AE1192C9}">
          <p14:sldIdLst>
            <p14:sldId id="2076138237"/>
            <p14:sldId id="2147469893"/>
            <p14:sldId id="2147469895"/>
            <p14:sldId id="2147469882"/>
          </p14:sldIdLst>
        </p14:section>
        <p14:section name="Agenda" id="{82BFF96B-6F92-4676-A990-CF72A7BAECE2}">
          <p14:sldIdLst>
            <p14:sldId id="2051"/>
          </p14:sldIdLst>
        </p14:section>
        <p14:section name="Power BI integration in Power Apps" id="{3D2F48CA-BEB3-491E-A067-4FBF3F78FE76}">
          <p14:sldIdLst>
            <p14:sldId id="2076138243"/>
            <p14:sldId id="2076138254"/>
            <p14:sldId id="2076138256"/>
            <p14:sldId id="2147469879"/>
            <p14:sldId id="2076138255"/>
            <p14:sldId id="2147469884"/>
            <p14:sldId id="2076138251"/>
            <p14:sldId id="2147469885"/>
            <p14:sldId id="2076138731"/>
          </p14:sldIdLst>
        </p14:section>
        <p14:section name="Reporting options on Dataverse data" id="{7F3F45DE-A302-4889-8ABE-AEF269A08FDC}">
          <p14:sldIdLst>
            <p14:sldId id="2076138252"/>
            <p14:sldId id="2147469877"/>
          </p14:sldIdLst>
        </p14:section>
        <p14:section name="Connecting Power BI to Dataverse" id="{DB06723B-EE1C-4F38-8C1D-D6CDF774A6F9}">
          <p14:sldIdLst>
            <p14:sldId id="2147469871"/>
            <p14:sldId id="2147469866"/>
            <p14:sldId id="2147469872"/>
            <p14:sldId id="2147469874"/>
            <p14:sldId id="2147468696"/>
            <p14:sldId id="2147468699"/>
            <p14:sldId id="2147468706"/>
            <p14:sldId id="2147468700"/>
            <p14:sldId id="2147468708"/>
            <p14:sldId id="2147468701"/>
            <p14:sldId id="2147468702"/>
            <p14:sldId id="2147468703"/>
            <p14:sldId id="2147469881"/>
            <p14:sldId id="2147468707"/>
            <p14:sldId id="2076138258"/>
          </p14:sldIdLst>
        </p14:section>
        <p14:section name="Synapse Link" id="{C42D230E-8CF0-49A9-97D8-447504B614C8}">
          <p14:sldIdLst>
            <p14:sldId id="2147469886"/>
            <p14:sldId id="2147469901"/>
            <p14:sldId id="2147469902"/>
            <p14:sldId id="2147469903"/>
            <p14:sldId id="2147469904"/>
            <p14:sldId id="2147469887"/>
            <p14:sldId id="2147469888"/>
            <p14:sldId id="2147469889"/>
            <p14:sldId id="2147469890"/>
            <p14:sldId id="2147469891"/>
            <p14:sldId id="2147469898"/>
            <p14:sldId id="2147469897"/>
            <p14:sldId id="2147469899"/>
            <p14:sldId id="2147469900"/>
            <p14:sldId id="2147469880"/>
            <p14:sldId id="2076138257"/>
          </p14:sldIdLst>
        </p14:section>
        <p14:section name="Resources" id="{F5281555-1687-4728-84EF-1754846638A9}">
          <p14:sldIdLst>
            <p14:sldId id="2147469865"/>
            <p14:sldId id="2147469864"/>
            <p14:sldId id="2147469878"/>
            <p14:sldId id="2147469863"/>
            <p14:sldId id="2147469883"/>
          </p14:sldIdLst>
        </p14:section>
        <p14:section name="Thank you" id="{BD578AF3-496E-4792-A998-9396B21A18DB}">
          <p14:sldIdLst>
            <p14:sldId id="20761382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D83B01"/>
    <a:srgbClr val="0D0D0D"/>
    <a:srgbClr val="4472C4"/>
    <a:srgbClr val="2F528F"/>
    <a:srgbClr val="DDDDDD"/>
    <a:srgbClr val="203864"/>
    <a:srgbClr val="2C4678"/>
    <a:srgbClr val="50E6FF"/>
    <a:srgbClr val="323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54460D-20C7-4ADD-B5B0-4FEE27C35716}" v="164" dt="2022-03-24T18:44:08.6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5" autoAdjust="0"/>
    <p:restoredTop sz="81083" autoAdjust="0"/>
  </p:normalViewPr>
  <p:slideViewPr>
    <p:cSldViewPr snapToGrid="0">
      <p:cViewPr varScale="1">
        <p:scale>
          <a:sx n="108" d="100"/>
          <a:sy n="108" d="100"/>
        </p:scale>
        <p:origin x="1107" y="58"/>
      </p:cViewPr>
      <p:guideLst/>
    </p:cSldViewPr>
  </p:slideViewPr>
  <p:outlineViewPr>
    <p:cViewPr>
      <p:scale>
        <a:sx n="33" d="100"/>
        <a:sy n="33" d="100"/>
      </p:scale>
      <p:origin x="0" y="-156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2652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Power BI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D0E17-6D5E-4689-B3C4-D6731744AE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3A30BF-02E7-4135-8111-82D5CB5593C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Power BI integration in Model-Driven Power Apps/Dynamics 365 CE</a:t>
          </a:r>
        </a:p>
      </dgm:t>
    </dgm:pt>
    <dgm:pt modelId="{0DB9D330-3CC4-4514-A6BE-56DA5A0D6A0C}" type="parTrans" cxnId="{03DBAB52-8639-4229-B36C-FE9E87D22389}">
      <dgm:prSet/>
      <dgm:spPr/>
      <dgm:t>
        <a:bodyPr/>
        <a:lstStyle/>
        <a:p>
          <a:endParaRPr lang="en-US"/>
        </a:p>
      </dgm:t>
    </dgm:pt>
    <dgm:pt modelId="{95DA48C5-EEBF-46D9-9122-45AE9FBFF253}" type="sibTrans" cxnId="{03DBAB52-8639-4229-B36C-FE9E87D22389}">
      <dgm:prSet/>
      <dgm:spPr/>
      <dgm:t>
        <a:bodyPr/>
        <a:lstStyle/>
        <a:p>
          <a:endParaRPr lang="en-US"/>
        </a:p>
      </dgm:t>
    </dgm:pt>
    <dgm:pt modelId="{8C6D33FA-C449-4D95-BD05-5951603A53B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Reporting options on Dataverse data</a:t>
          </a:r>
        </a:p>
      </dgm:t>
    </dgm:pt>
    <dgm:pt modelId="{71E1CAA6-3D29-4DD3-AACA-E8195E531DAF}" type="parTrans" cxnId="{0EF4D8CD-8408-4D20-80E9-B3E12AB9F829}">
      <dgm:prSet/>
      <dgm:spPr/>
      <dgm:t>
        <a:bodyPr/>
        <a:lstStyle/>
        <a:p>
          <a:endParaRPr lang="en-US"/>
        </a:p>
      </dgm:t>
    </dgm:pt>
    <dgm:pt modelId="{667BEE47-D2A9-460A-BC09-09EEAC82159C}" type="sibTrans" cxnId="{0EF4D8CD-8408-4D20-80E9-B3E12AB9F829}">
      <dgm:prSet/>
      <dgm:spPr/>
      <dgm:t>
        <a:bodyPr/>
        <a:lstStyle/>
        <a:p>
          <a:endParaRPr lang="en-US"/>
        </a:p>
      </dgm:t>
    </dgm:pt>
    <dgm:pt modelId="{1DD11958-7882-4ADE-B4F4-8AF62D3E04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Connecting Power BI to Dataverse</a:t>
          </a:r>
        </a:p>
      </dgm:t>
    </dgm:pt>
    <dgm:pt modelId="{95D4923C-34B6-41CE-B837-1B845797989E}" type="parTrans" cxnId="{DE65E635-74AF-4D95-B3D8-6ADB4F7B526D}">
      <dgm:prSet/>
      <dgm:spPr/>
      <dgm:t>
        <a:bodyPr/>
        <a:lstStyle/>
        <a:p>
          <a:endParaRPr lang="en-US"/>
        </a:p>
      </dgm:t>
    </dgm:pt>
    <dgm:pt modelId="{9F57D89C-8E73-4EB6-A6CB-AD1F64FAA2D5}" type="sibTrans" cxnId="{DE65E635-74AF-4D95-B3D8-6ADB4F7B526D}">
      <dgm:prSet/>
      <dgm:spPr/>
      <dgm:t>
        <a:bodyPr/>
        <a:lstStyle/>
        <a:p>
          <a:endParaRPr lang="en-US"/>
        </a:p>
      </dgm:t>
    </dgm:pt>
    <dgm:pt modelId="{3BEF76BB-8B2F-440F-9772-A3F4B8FB4F9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Resources</a:t>
          </a:r>
        </a:p>
      </dgm:t>
    </dgm:pt>
    <dgm:pt modelId="{C331501E-FA32-416D-8E2E-DC733B2234B8}" type="parTrans" cxnId="{71DE568C-3404-446A-9509-DA47F75AE1AF}">
      <dgm:prSet/>
      <dgm:spPr/>
      <dgm:t>
        <a:bodyPr/>
        <a:lstStyle/>
        <a:p>
          <a:endParaRPr lang="en-US"/>
        </a:p>
      </dgm:t>
    </dgm:pt>
    <dgm:pt modelId="{7048706F-527B-4F62-8C1B-9A627C9B6E3C}" type="sibTrans" cxnId="{71DE568C-3404-446A-9509-DA47F75AE1AF}">
      <dgm:prSet/>
      <dgm:spPr/>
      <dgm:t>
        <a:bodyPr/>
        <a:lstStyle/>
        <a:p>
          <a:endParaRPr lang="en-US"/>
        </a:p>
      </dgm:t>
    </dgm:pt>
    <dgm:pt modelId="{FB2FCBDB-1EDF-4E66-977C-4DCC34143052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Using Azure Synapse Link for Dataverse</a:t>
          </a:r>
        </a:p>
      </dgm:t>
    </dgm:pt>
    <dgm:pt modelId="{88CB38BD-3603-4921-8C53-3BD3B7C181E4}" type="parTrans" cxnId="{CBB7A2CE-A111-4AE7-A36A-094A2BE1C0E4}">
      <dgm:prSet/>
      <dgm:spPr/>
      <dgm:t>
        <a:bodyPr/>
        <a:lstStyle/>
        <a:p>
          <a:endParaRPr lang="en-US"/>
        </a:p>
      </dgm:t>
    </dgm:pt>
    <dgm:pt modelId="{1321ED5F-71E7-4BA6-8959-280C7806D5AF}" type="sibTrans" cxnId="{CBB7A2CE-A111-4AE7-A36A-094A2BE1C0E4}">
      <dgm:prSet/>
      <dgm:spPr/>
      <dgm:t>
        <a:bodyPr/>
        <a:lstStyle/>
        <a:p>
          <a:endParaRPr lang="en-US"/>
        </a:p>
      </dgm:t>
    </dgm:pt>
    <dgm:pt modelId="{181D5AC8-0BF0-4664-B878-A99D177ED0DE}" type="pres">
      <dgm:prSet presAssocID="{D57D0E17-6D5E-4689-B3C4-D6731744AE44}" presName="vert0" presStyleCnt="0">
        <dgm:presLayoutVars>
          <dgm:dir/>
          <dgm:animOne val="branch"/>
          <dgm:animLvl val="lvl"/>
        </dgm:presLayoutVars>
      </dgm:prSet>
      <dgm:spPr/>
    </dgm:pt>
    <dgm:pt modelId="{CE723D17-13A5-4B76-837C-1DB765BA7E28}" type="pres">
      <dgm:prSet presAssocID="{6C3A30BF-02E7-4135-8111-82D5CB5593CD}" presName="thickLine" presStyleLbl="alignNode1" presStyleIdx="0" presStyleCnt="5"/>
      <dgm:spPr/>
    </dgm:pt>
    <dgm:pt modelId="{2F5DBC73-A705-4DB2-8CB2-5B0BB6A263FD}" type="pres">
      <dgm:prSet presAssocID="{6C3A30BF-02E7-4135-8111-82D5CB5593CD}" presName="horz1" presStyleCnt="0"/>
      <dgm:spPr/>
    </dgm:pt>
    <dgm:pt modelId="{B5E083B3-7FE3-40CE-A9E9-27937993930A}" type="pres">
      <dgm:prSet presAssocID="{6C3A30BF-02E7-4135-8111-82D5CB5593CD}" presName="tx1" presStyleLbl="revTx" presStyleIdx="0" presStyleCnt="5"/>
      <dgm:spPr/>
    </dgm:pt>
    <dgm:pt modelId="{17DC43D9-B733-4025-A96F-CD908DEC1963}" type="pres">
      <dgm:prSet presAssocID="{6C3A30BF-02E7-4135-8111-82D5CB5593CD}" presName="vert1" presStyleCnt="0"/>
      <dgm:spPr/>
    </dgm:pt>
    <dgm:pt modelId="{F1F5751E-0854-4D8C-8CD5-44CC6974ECF1}" type="pres">
      <dgm:prSet presAssocID="{8C6D33FA-C449-4D95-BD05-5951603A53BC}" presName="thickLine" presStyleLbl="alignNode1" presStyleIdx="1" presStyleCnt="5"/>
      <dgm:spPr/>
    </dgm:pt>
    <dgm:pt modelId="{FAB0A01D-CCF7-4D1B-955C-B83B7234B93A}" type="pres">
      <dgm:prSet presAssocID="{8C6D33FA-C449-4D95-BD05-5951603A53BC}" presName="horz1" presStyleCnt="0"/>
      <dgm:spPr/>
    </dgm:pt>
    <dgm:pt modelId="{5A92EFCB-A3F4-4210-8638-DA4EBD9FAB4D}" type="pres">
      <dgm:prSet presAssocID="{8C6D33FA-C449-4D95-BD05-5951603A53BC}" presName="tx1" presStyleLbl="revTx" presStyleIdx="1" presStyleCnt="5"/>
      <dgm:spPr/>
    </dgm:pt>
    <dgm:pt modelId="{7EFDCF82-E21B-4726-912A-4BE6AB69CC26}" type="pres">
      <dgm:prSet presAssocID="{8C6D33FA-C449-4D95-BD05-5951603A53BC}" presName="vert1" presStyleCnt="0"/>
      <dgm:spPr/>
    </dgm:pt>
    <dgm:pt modelId="{4E44F151-5256-4138-A9F5-7DE85F1D5C6B}" type="pres">
      <dgm:prSet presAssocID="{1DD11958-7882-4ADE-B4F4-8AF62D3E04EF}" presName="thickLine" presStyleLbl="alignNode1" presStyleIdx="2" presStyleCnt="5"/>
      <dgm:spPr/>
    </dgm:pt>
    <dgm:pt modelId="{419B34CB-EA8D-4EF3-A7A5-1FD7F2E0645D}" type="pres">
      <dgm:prSet presAssocID="{1DD11958-7882-4ADE-B4F4-8AF62D3E04EF}" presName="horz1" presStyleCnt="0"/>
      <dgm:spPr/>
    </dgm:pt>
    <dgm:pt modelId="{CF06F348-7663-44D3-9631-59A7C96A0A87}" type="pres">
      <dgm:prSet presAssocID="{1DD11958-7882-4ADE-B4F4-8AF62D3E04EF}" presName="tx1" presStyleLbl="revTx" presStyleIdx="2" presStyleCnt="5"/>
      <dgm:spPr/>
    </dgm:pt>
    <dgm:pt modelId="{87B09A96-E7CC-419E-9F72-DE5A05E75699}" type="pres">
      <dgm:prSet presAssocID="{1DD11958-7882-4ADE-B4F4-8AF62D3E04EF}" presName="vert1" presStyleCnt="0"/>
      <dgm:spPr/>
    </dgm:pt>
    <dgm:pt modelId="{0892383A-858C-4C45-9D44-2D44973181FC}" type="pres">
      <dgm:prSet presAssocID="{FB2FCBDB-1EDF-4E66-977C-4DCC34143052}" presName="thickLine" presStyleLbl="alignNode1" presStyleIdx="3" presStyleCnt="5"/>
      <dgm:spPr/>
    </dgm:pt>
    <dgm:pt modelId="{1A3AF89F-BE8E-47A0-851F-26765EDB4827}" type="pres">
      <dgm:prSet presAssocID="{FB2FCBDB-1EDF-4E66-977C-4DCC34143052}" presName="horz1" presStyleCnt="0"/>
      <dgm:spPr/>
    </dgm:pt>
    <dgm:pt modelId="{54E57328-832C-4655-8910-737432154AAC}" type="pres">
      <dgm:prSet presAssocID="{FB2FCBDB-1EDF-4E66-977C-4DCC34143052}" presName="tx1" presStyleLbl="revTx" presStyleIdx="3" presStyleCnt="5"/>
      <dgm:spPr/>
    </dgm:pt>
    <dgm:pt modelId="{475924F4-1E0C-4894-8937-D43E101E97DA}" type="pres">
      <dgm:prSet presAssocID="{FB2FCBDB-1EDF-4E66-977C-4DCC34143052}" presName="vert1" presStyleCnt="0"/>
      <dgm:spPr/>
    </dgm:pt>
    <dgm:pt modelId="{DE03C1A5-334F-438F-93AE-88910DE920E3}" type="pres">
      <dgm:prSet presAssocID="{3BEF76BB-8B2F-440F-9772-A3F4B8FB4F92}" presName="thickLine" presStyleLbl="alignNode1" presStyleIdx="4" presStyleCnt="5"/>
      <dgm:spPr/>
    </dgm:pt>
    <dgm:pt modelId="{2B266718-58CF-47C4-B99B-BB92E1207940}" type="pres">
      <dgm:prSet presAssocID="{3BEF76BB-8B2F-440F-9772-A3F4B8FB4F92}" presName="horz1" presStyleCnt="0"/>
      <dgm:spPr/>
    </dgm:pt>
    <dgm:pt modelId="{D0AF7AF7-B2E4-4BC5-AB4F-E8A18BB77250}" type="pres">
      <dgm:prSet presAssocID="{3BEF76BB-8B2F-440F-9772-A3F4B8FB4F92}" presName="tx1" presStyleLbl="revTx" presStyleIdx="4" presStyleCnt="5"/>
      <dgm:spPr/>
    </dgm:pt>
    <dgm:pt modelId="{E83A78FE-6CF4-491B-852F-F7C30B15EFF0}" type="pres">
      <dgm:prSet presAssocID="{3BEF76BB-8B2F-440F-9772-A3F4B8FB4F92}" presName="vert1" presStyleCnt="0"/>
      <dgm:spPr/>
    </dgm:pt>
  </dgm:ptLst>
  <dgm:cxnLst>
    <dgm:cxn modelId="{DDAE5D15-9AF9-4A3A-AD0E-427EC277959F}" type="presOf" srcId="{D57D0E17-6D5E-4689-B3C4-D6731744AE44}" destId="{181D5AC8-0BF0-4664-B878-A99D177ED0DE}" srcOrd="0" destOrd="0" presId="urn:microsoft.com/office/officeart/2008/layout/LinedList"/>
    <dgm:cxn modelId="{09847E26-E5B4-44C6-886A-91B4F03FC8BB}" type="presOf" srcId="{3BEF76BB-8B2F-440F-9772-A3F4B8FB4F92}" destId="{D0AF7AF7-B2E4-4BC5-AB4F-E8A18BB77250}" srcOrd="0" destOrd="0" presId="urn:microsoft.com/office/officeart/2008/layout/LinedList"/>
    <dgm:cxn modelId="{DE65E635-74AF-4D95-B3D8-6ADB4F7B526D}" srcId="{D57D0E17-6D5E-4689-B3C4-D6731744AE44}" destId="{1DD11958-7882-4ADE-B4F4-8AF62D3E04EF}" srcOrd="2" destOrd="0" parTransId="{95D4923C-34B6-41CE-B837-1B845797989E}" sibTransId="{9F57D89C-8E73-4EB6-A6CB-AD1F64FAA2D5}"/>
    <dgm:cxn modelId="{56A2FA69-21DB-4963-942D-0FC4C4F68253}" type="presOf" srcId="{1DD11958-7882-4ADE-B4F4-8AF62D3E04EF}" destId="{CF06F348-7663-44D3-9631-59A7C96A0A87}" srcOrd="0" destOrd="0" presId="urn:microsoft.com/office/officeart/2008/layout/LinedList"/>
    <dgm:cxn modelId="{03DBAB52-8639-4229-B36C-FE9E87D22389}" srcId="{D57D0E17-6D5E-4689-B3C4-D6731744AE44}" destId="{6C3A30BF-02E7-4135-8111-82D5CB5593CD}" srcOrd="0" destOrd="0" parTransId="{0DB9D330-3CC4-4514-A6BE-56DA5A0D6A0C}" sibTransId="{95DA48C5-EEBF-46D9-9122-45AE9FBFF253}"/>
    <dgm:cxn modelId="{71DE568C-3404-446A-9509-DA47F75AE1AF}" srcId="{D57D0E17-6D5E-4689-B3C4-D6731744AE44}" destId="{3BEF76BB-8B2F-440F-9772-A3F4B8FB4F92}" srcOrd="4" destOrd="0" parTransId="{C331501E-FA32-416D-8E2E-DC733B2234B8}" sibTransId="{7048706F-527B-4F62-8C1B-9A627C9B6E3C}"/>
    <dgm:cxn modelId="{D8C3EE96-2585-4CD6-91AF-23DE699EE551}" type="presOf" srcId="{6C3A30BF-02E7-4135-8111-82D5CB5593CD}" destId="{B5E083B3-7FE3-40CE-A9E9-27937993930A}" srcOrd="0" destOrd="0" presId="urn:microsoft.com/office/officeart/2008/layout/LinedList"/>
    <dgm:cxn modelId="{1E8C3EB3-CC40-4F59-97DE-976A711CC934}" type="presOf" srcId="{FB2FCBDB-1EDF-4E66-977C-4DCC34143052}" destId="{54E57328-832C-4655-8910-737432154AAC}" srcOrd="0" destOrd="0" presId="urn:microsoft.com/office/officeart/2008/layout/LinedList"/>
    <dgm:cxn modelId="{0EF4D8CD-8408-4D20-80E9-B3E12AB9F829}" srcId="{D57D0E17-6D5E-4689-B3C4-D6731744AE44}" destId="{8C6D33FA-C449-4D95-BD05-5951603A53BC}" srcOrd="1" destOrd="0" parTransId="{71E1CAA6-3D29-4DD3-AACA-E8195E531DAF}" sibTransId="{667BEE47-D2A9-460A-BC09-09EEAC82159C}"/>
    <dgm:cxn modelId="{CBB7A2CE-A111-4AE7-A36A-094A2BE1C0E4}" srcId="{D57D0E17-6D5E-4689-B3C4-D6731744AE44}" destId="{FB2FCBDB-1EDF-4E66-977C-4DCC34143052}" srcOrd="3" destOrd="0" parTransId="{88CB38BD-3603-4921-8C53-3BD3B7C181E4}" sibTransId="{1321ED5F-71E7-4BA6-8959-280C7806D5AF}"/>
    <dgm:cxn modelId="{56F145E2-3E08-4406-AE78-3954546F7485}" type="presOf" srcId="{8C6D33FA-C449-4D95-BD05-5951603A53BC}" destId="{5A92EFCB-A3F4-4210-8638-DA4EBD9FAB4D}" srcOrd="0" destOrd="0" presId="urn:microsoft.com/office/officeart/2008/layout/LinedList"/>
    <dgm:cxn modelId="{B1D19C8A-FB96-494F-B6A4-577BED053D34}" type="presParOf" srcId="{181D5AC8-0BF0-4664-B878-A99D177ED0DE}" destId="{CE723D17-13A5-4B76-837C-1DB765BA7E28}" srcOrd="0" destOrd="0" presId="urn:microsoft.com/office/officeart/2008/layout/LinedList"/>
    <dgm:cxn modelId="{65339E7D-05A5-445D-9669-7262739688C8}" type="presParOf" srcId="{181D5AC8-0BF0-4664-B878-A99D177ED0DE}" destId="{2F5DBC73-A705-4DB2-8CB2-5B0BB6A263FD}" srcOrd="1" destOrd="0" presId="urn:microsoft.com/office/officeart/2008/layout/LinedList"/>
    <dgm:cxn modelId="{F5D802AB-24EE-4E33-8313-24DF792B94F3}" type="presParOf" srcId="{2F5DBC73-A705-4DB2-8CB2-5B0BB6A263FD}" destId="{B5E083B3-7FE3-40CE-A9E9-27937993930A}" srcOrd="0" destOrd="0" presId="urn:microsoft.com/office/officeart/2008/layout/LinedList"/>
    <dgm:cxn modelId="{3A951D16-0E69-4637-BDF6-560E5E88106B}" type="presParOf" srcId="{2F5DBC73-A705-4DB2-8CB2-5B0BB6A263FD}" destId="{17DC43D9-B733-4025-A96F-CD908DEC1963}" srcOrd="1" destOrd="0" presId="urn:microsoft.com/office/officeart/2008/layout/LinedList"/>
    <dgm:cxn modelId="{C3FDD0DC-9C52-474B-8861-AB8D79796699}" type="presParOf" srcId="{181D5AC8-0BF0-4664-B878-A99D177ED0DE}" destId="{F1F5751E-0854-4D8C-8CD5-44CC6974ECF1}" srcOrd="2" destOrd="0" presId="urn:microsoft.com/office/officeart/2008/layout/LinedList"/>
    <dgm:cxn modelId="{DAFF2467-AFB2-4B81-A3C3-4D87C9686548}" type="presParOf" srcId="{181D5AC8-0BF0-4664-B878-A99D177ED0DE}" destId="{FAB0A01D-CCF7-4D1B-955C-B83B7234B93A}" srcOrd="3" destOrd="0" presId="urn:microsoft.com/office/officeart/2008/layout/LinedList"/>
    <dgm:cxn modelId="{9236EAE1-1410-4E54-969B-6AEDA2895AC6}" type="presParOf" srcId="{FAB0A01D-CCF7-4D1B-955C-B83B7234B93A}" destId="{5A92EFCB-A3F4-4210-8638-DA4EBD9FAB4D}" srcOrd="0" destOrd="0" presId="urn:microsoft.com/office/officeart/2008/layout/LinedList"/>
    <dgm:cxn modelId="{6681FF2F-8733-484F-831D-799555E2456D}" type="presParOf" srcId="{FAB0A01D-CCF7-4D1B-955C-B83B7234B93A}" destId="{7EFDCF82-E21B-4726-912A-4BE6AB69CC26}" srcOrd="1" destOrd="0" presId="urn:microsoft.com/office/officeart/2008/layout/LinedList"/>
    <dgm:cxn modelId="{1518787C-F249-47B5-9721-C7142E568792}" type="presParOf" srcId="{181D5AC8-0BF0-4664-B878-A99D177ED0DE}" destId="{4E44F151-5256-4138-A9F5-7DE85F1D5C6B}" srcOrd="4" destOrd="0" presId="urn:microsoft.com/office/officeart/2008/layout/LinedList"/>
    <dgm:cxn modelId="{4445A03D-ABBD-465A-B3A5-9FA8464AC4B6}" type="presParOf" srcId="{181D5AC8-0BF0-4664-B878-A99D177ED0DE}" destId="{419B34CB-EA8D-4EF3-A7A5-1FD7F2E0645D}" srcOrd="5" destOrd="0" presId="urn:microsoft.com/office/officeart/2008/layout/LinedList"/>
    <dgm:cxn modelId="{F33E66D0-77F4-4A32-9CBF-DEC441DB3391}" type="presParOf" srcId="{419B34CB-EA8D-4EF3-A7A5-1FD7F2E0645D}" destId="{CF06F348-7663-44D3-9631-59A7C96A0A87}" srcOrd="0" destOrd="0" presId="urn:microsoft.com/office/officeart/2008/layout/LinedList"/>
    <dgm:cxn modelId="{4CD8869C-E31E-4E61-BE2E-CCD59FA8A55B}" type="presParOf" srcId="{419B34CB-EA8D-4EF3-A7A5-1FD7F2E0645D}" destId="{87B09A96-E7CC-419E-9F72-DE5A05E75699}" srcOrd="1" destOrd="0" presId="urn:microsoft.com/office/officeart/2008/layout/LinedList"/>
    <dgm:cxn modelId="{91B33C44-302A-4600-AB2E-7D112DBFBD3A}" type="presParOf" srcId="{181D5AC8-0BF0-4664-B878-A99D177ED0DE}" destId="{0892383A-858C-4C45-9D44-2D44973181FC}" srcOrd="6" destOrd="0" presId="urn:microsoft.com/office/officeart/2008/layout/LinedList"/>
    <dgm:cxn modelId="{85DC9E84-DAEB-4767-AF93-59095E143679}" type="presParOf" srcId="{181D5AC8-0BF0-4664-B878-A99D177ED0DE}" destId="{1A3AF89F-BE8E-47A0-851F-26765EDB4827}" srcOrd="7" destOrd="0" presId="urn:microsoft.com/office/officeart/2008/layout/LinedList"/>
    <dgm:cxn modelId="{E7DA4801-161A-4A05-AD84-C0E69B583947}" type="presParOf" srcId="{1A3AF89F-BE8E-47A0-851F-26765EDB4827}" destId="{54E57328-832C-4655-8910-737432154AAC}" srcOrd="0" destOrd="0" presId="urn:microsoft.com/office/officeart/2008/layout/LinedList"/>
    <dgm:cxn modelId="{6DA592B0-6C37-43F3-A4DA-8774E7BEE8BE}" type="presParOf" srcId="{1A3AF89F-BE8E-47A0-851F-26765EDB4827}" destId="{475924F4-1E0C-4894-8937-D43E101E97DA}" srcOrd="1" destOrd="0" presId="urn:microsoft.com/office/officeart/2008/layout/LinedList"/>
    <dgm:cxn modelId="{4CA2F5DC-2771-463C-9294-9DB7D4A8054C}" type="presParOf" srcId="{181D5AC8-0BF0-4664-B878-A99D177ED0DE}" destId="{DE03C1A5-334F-438F-93AE-88910DE920E3}" srcOrd="8" destOrd="0" presId="urn:microsoft.com/office/officeart/2008/layout/LinedList"/>
    <dgm:cxn modelId="{7085E467-BA4C-421A-A3F8-0DDB73087501}" type="presParOf" srcId="{181D5AC8-0BF0-4664-B878-A99D177ED0DE}" destId="{2B266718-58CF-47C4-B99B-BB92E1207940}" srcOrd="9" destOrd="0" presId="urn:microsoft.com/office/officeart/2008/layout/LinedList"/>
    <dgm:cxn modelId="{3DB838AA-4D25-429E-847A-32334EFD4A0B}" type="presParOf" srcId="{2B266718-58CF-47C4-B99B-BB92E1207940}" destId="{D0AF7AF7-B2E4-4BC5-AB4F-E8A18BB77250}" srcOrd="0" destOrd="0" presId="urn:microsoft.com/office/officeart/2008/layout/LinedList"/>
    <dgm:cxn modelId="{3513BF38-B829-4535-9963-171205585498}" type="presParOf" srcId="{2B266718-58CF-47C4-B99B-BB92E1207940}" destId="{E83A78FE-6CF4-491B-852F-F7C30B15EFF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F72C7D-99B3-45CA-9D4C-CCE8CFEC584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CDAC3F-B806-4127-A611-D5583FC1F128}">
      <dgm:prSet/>
      <dgm:spPr/>
      <dgm:t>
        <a:bodyPr/>
        <a:lstStyle/>
        <a:p>
          <a:r>
            <a:rPr lang="en-US"/>
            <a:t>Dataverse + DirectQuery</a:t>
          </a:r>
        </a:p>
      </dgm:t>
    </dgm:pt>
    <dgm:pt modelId="{9AB8FA54-01BA-43CB-A36F-9BA1ADF5E1F0}" type="parTrans" cxnId="{B63D532D-09FD-46C6-B595-BDD34EE7FC67}">
      <dgm:prSet/>
      <dgm:spPr/>
      <dgm:t>
        <a:bodyPr/>
        <a:lstStyle/>
        <a:p>
          <a:endParaRPr lang="en-US"/>
        </a:p>
      </dgm:t>
    </dgm:pt>
    <dgm:pt modelId="{3EE0F14A-D881-4004-BA4E-7909CDBAD45C}" type="sibTrans" cxnId="{B63D532D-09FD-46C6-B595-BDD34EE7FC67}">
      <dgm:prSet/>
      <dgm:spPr/>
      <dgm:t>
        <a:bodyPr/>
        <a:lstStyle/>
        <a:p>
          <a:endParaRPr lang="en-US"/>
        </a:p>
      </dgm:t>
    </dgm:pt>
    <dgm:pt modelId="{712CDA56-7553-4CB4-8A3F-463158474688}">
      <dgm:prSet/>
      <dgm:spPr/>
      <dgm:t>
        <a:bodyPr/>
        <a:lstStyle/>
        <a:p>
          <a:r>
            <a:rPr lang="en-US" dirty="0"/>
            <a:t>Individual user’s own data (security model applies)</a:t>
          </a:r>
        </a:p>
      </dgm:t>
    </dgm:pt>
    <dgm:pt modelId="{FEA5EDF6-7047-42C1-B701-8027760FABAA}" type="parTrans" cxnId="{3C1D992F-6B70-4E54-B046-D0F1EC407352}">
      <dgm:prSet/>
      <dgm:spPr/>
      <dgm:t>
        <a:bodyPr/>
        <a:lstStyle/>
        <a:p>
          <a:endParaRPr lang="en-US"/>
        </a:p>
      </dgm:t>
    </dgm:pt>
    <dgm:pt modelId="{1FD57897-13DF-4F86-82BD-8B45FFBC7DCD}" type="sibTrans" cxnId="{3C1D992F-6B70-4E54-B046-D0F1EC407352}">
      <dgm:prSet/>
      <dgm:spPr/>
      <dgm:t>
        <a:bodyPr/>
        <a:lstStyle/>
        <a:p>
          <a:endParaRPr lang="en-US"/>
        </a:p>
      </dgm:t>
    </dgm:pt>
    <dgm:pt modelId="{7AA673F5-D4DD-41FB-9992-E7BFF9A2C56A}">
      <dgm:prSet/>
      <dgm:spPr/>
      <dgm:t>
        <a:bodyPr/>
        <a:lstStyle/>
        <a:p>
          <a:r>
            <a:rPr lang="en-US" dirty="0"/>
            <a:t>Best for targeted datasets &lt;50K rows returned</a:t>
          </a:r>
        </a:p>
      </dgm:t>
    </dgm:pt>
    <dgm:pt modelId="{1C8754D7-9F84-4166-A1D1-CA6A92C9F905}" type="parTrans" cxnId="{DA6B92D4-885D-447F-B8F3-61EAA3CF9243}">
      <dgm:prSet/>
      <dgm:spPr/>
      <dgm:t>
        <a:bodyPr/>
        <a:lstStyle/>
        <a:p>
          <a:endParaRPr lang="en-US"/>
        </a:p>
      </dgm:t>
    </dgm:pt>
    <dgm:pt modelId="{BA47A6BC-B0E3-4253-A4D1-AA81CF702046}" type="sibTrans" cxnId="{DA6B92D4-885D-447F-B8F3-61EAA3CF9243}">
      <dgm:prSet/>
      <dgm:spPr/>
      <dgm:t>
        <a:bodyPr/>
        <a:lstStyle/>
        <a:p>
          <a:endParaRPr lang="en-US"/>
        </a:p>
      </dgm:t>
    </dgm:pt>
    <dgm:pt modelId="{F8213704-A378-4503-9E10-8FFD1D7B21FA}">
      <dgm:prSet/>
      <dgm:spPr/>
      <dgm:t>
        <a:bodyPr/>
        <a:lstStyle/>
        <a:p>
          <a:r>
            <a:rPr lang="en-US"/>
            <a:t>Dataverse + Import Mode</a:t>
          </a:r>
        </a:p>
      </dgm:t>
    </dgm:pt>
    <dgm:pt modelId="{CADCCAF8-6CFB-41DB-B4B2-CD20603C8208}" type="parTrans" cxnId="{EC38D781-623E-4824-B286-3B439610AC9C}">
      <dgm:prSet/>
      <dgm:spPr/>
      <dgm:t>
        <a:bodyPr/>
        <a:lstStyle/>
        <a:p>
          <a:endParaRPr lang="en-US"/>
        </a:p>
      </dgm:t>
    </dgm:pt>
    <dgm:pt modelId="{586B905D-7C00-41DB-BE33-5ADF8025F4D3}" type="sibTrans" cxnId="{EC38D781-623E-4824-B286-3B439610AC9C}">
      <dgm:prSet/>
      <dgm:spPr/>
      <dgm:t>
        <a:bodyPr/>
        <a:lstStyle/>
        <a:p>
          <a:endParaRPr lang="en-US"/>
        </a:p>
      </dgm:t>
    </dgm:pt>
    <dgm:pt modelId="{ECE70297-E82E-41AC-81E3-DE650C4CB0B5}">
      <dgm:prSet/>
      <dgm:spPr/>
      <dgm:t>
        <a:bodyPr/>
        <a:lstStyle/>
        <a:p>
          <a:r>
            <a:rPr lang="en-US" dirty="0"/>
            <a:t>Scheduled refreshes of medium-sized datasets &lt;100K rows returned</a:t>
          </a:r>
        </a:p>
      </dgm:t>
    </dgm:pt>
    <dgm:pt modelId="{59F04489-48A4-456B-A292-C84631187969}" type="parTrans" cxnId="{BDE1C326-23BD-4CE5-8AB6-425B917BE441}">
      <dgm:prSet/>
      <dgm:spPr/>
      <dgm:t>
        <a:bodyPr/>
        <a:lstStyle/>
        <a:p>
          <a:endParaRPr lang="en-US"/>
        </a:p>
      </dgm:t>
    </dgm:pt>
    <dgm:pt modelId="{E0739A55-4A96-4D18-BD8F-38DF1B9AC5E5}" type="sibTrans" cxnId="{BDE1C326-23BD-4CE5-8AB6-425B917BE441}">
      <dgm:prSet/>
      <dgm:spPr/>
      <dgm:t>
        <a:bodyPr/>
        <a:lstStyle/>
        <a:p>
          <a:endParaRPr lang="en-US"/>
        </a:p>
      </dgm:t>
    </dgm:pt>
    <dgm:pt modelId="{2D3D3183-A389-477E-BF11-E2071CABB5F8}">
      <dgm:prSet/>
      <dgm:spPr/>
      <dgm:t>
        <a:bodyPr/>
        <a:lstStyle/>
        <a:p>
          <a:r>
            <a:rPr lang="en-US" dirty="0"/>
            <a:t>Faster rendering/responsiveness of reports</a:t>
          </a:r>
        </a:p>
      </dgm:t>
    </dgm:pt>
    <dgm:pt modelId="{0AF4A722-79C0-4383-B3BF-333D895B1B0C}" type="parTrans" cxnId="{74D3AF9B-A04E-4039-87DB-6CD834B6AF1F}">
      <dgm:prSet/>
      <dgm:spPr/>
      <dgm:t>
        <a:bodyPr/>
        <a:lstStyle/>
        <a:p>
          <a:endParaRPr lang="en-US"/>
        </a:p>
      </dgm:t>
    </dgm:pt>
    <dgm:pt modelId="{59330D10-F448-4ECE-8228-E3981FBF426D}" type="sibTrans" cxnId="{74D3AF9B-A04E-4039-87DB-6CD834B6AF1F}">
      <dgm:prSet/>
      <dgm:spPr/>
      <dgm:t>
        <a:bodyPr/>
        <a:lstStyle/>
        <a:p>
          <a:endParaRPr lang="en-US"/>
        </a:p>
      </dgm:t>
    </dgm:pt>
    <dgm:pt modelId="{D2CC4D1C-CC4A-4827-BA05-F2ECC11C5466}">
      <dgm:prSet/>
      <dgm:spPr/>
      <dgm:t>
        <a:bodyPr/>
        <a:lstStyle/>
        <a:p>
          <a:r>
            <a:rPr lang="en-US" dirty="0"/>
            <a:t>Azure Synapse Link for Dataverse</a:t>
          </a:r>
        </a:p>
      </dgm:t>
    </dgm:pt>
    <dgm:pt modelId="{D15F0CD3-4B93-4867-9843-1E47709BF341}" type="parTrans" cxnId="{C7CB9DB9-C190-4DAE-8EDF-6D5ED1A82C53}">
      <dgm:prSet/>
      <dgm:spPr/>
      <dgm:t>
        <a:bodyPr/>
        <a:lstStyle/>
        <a:p>
          <a:endParaRPr lang="en-US"/>
        </a:p>
      </dgm:t>
    </dgm:pt>
    <dgm:pt modelId="{DB263E06-C339-400F-829D-5CB6B041B407}" type="sibTrans" cxnId="{C7CB9DB9-C190-4DAE-8EDF-6D5ED1A82C53}">
      <dgm:prSet/>
      <dgm:spPr/>
      <dgm:t>
        <a:bodyPr/>
        <a:lstStyle/>
        <a:p>
          <a:endParaRPr lang="en-US"/>
        </a:p>
      </dgm:t>
    </dgm:pt>
    <dgm:pt modelId="{6550FD84-71C8-42CC-98AB-D13B96CC3B2B}">
      <dgm:prSet/>
      <dgm:spPr/>
      <dgm:t>
        <a:bodyPr/>
        <a:lstStyle/>
        <a:p>
          <a:r>
            <a:rPr lang="en-US" dirty="0"/>
            <a:t>Enterprise-Scale data source for reporting</a:t>
          </a:r>
        </a:p>
      </dgm:t>
    </dgm:pt>
    <dgm:pt modelId="{6374175A-3F7C-4556-82F0-C600293AD85E}" type="parTrans" cxnId="{62A9B036-FADD-449F-BB9A-3C35854F5EF2}">
      <dgm:prSet/>
      <dgm:spPr/>
      <dgm:t>
        <a:bodyPr/>
        <a:lstStyle/>
        <a:p>
          <a:endParaRPr lang="en-US"/>
        </a:p>
      </dgm:t>
    </dgm:pt>
    <dgm:pt modelId="{22D36247-AC9D-4C1A-AE35-9E951F48358C}" type="sibTrans" cxnId="{62A9B036-FADD-449F-BB9A-3C35854F5EF2}">
      <dgm:prSet/>
      <dgm:spPr/>
      <dgm:t>
        <a:bodyPr/>
        <a:lstStyle/>
        <a:p>
          <a:endParaRPr lang="en-US"/>
        </a:p>
      </dgm:t>
    </dgm:pt>
    <dgm:pt modelId="{1CF75DAB-2384-44F0-BB77-ACEC1EB4A2B5}">
      <dgm:prSet/>
      <dgm:spPr/>
      <dgm:t>
        <a:bodyPr/>
        <a:lstStyle/>
        <a:p>
          <a:r>
            <a:rPr lang="en-US" dirty="0"/>
            <a:t>Incremental refresh is possible if carefully managed</a:t>
          </a:r>
        </a:p>
      </dgm:t>
    </dgm:pt>
    <dgm:pt modelId="{73567B0D-A151-4DAA-84E9-2E3E31D8743A}" type="parTrans" cxnId="{B06AB46E-8E12-4844-B314-5DC138023478}">
      <dgm:prSet/>
      <dgm:spPr/>
      <dgm:t>
        <a:bodyPr/>
        <a:lstStyle/>
        <a:p>
          <a:endParaRPr lang="en-US"/>
        </a:p>
      </dgm:t>
    </dgm:pt>
    <dgm:pt modelId="{0857B98D-D891-43BC-ADC3-7BAEF1A36DA2}" type="sibTrans" cxnId="{B06AB46E-8E12-4844-B314-5DC138023478}">
      <dgm:prSet/>
      <dgm:spPr/>
      <dgm:t>
        <a:bodyPr/>
        <a:lstStyle/>
        <a:p>
          <a:endParaRPr lang="en-US"/>
        </a:p>
      </dgm:t>
    </dgm:pt>
    <dgm:pt modelId="{A6BC4187-145D-447F-8032-40869A8F1BAF}">
      <dgm:prSet/>
      <dgm:spPr/>
      <dgm:t>
        <a:bodyPr/>
        <a:lstStyle/>
        <a:p>
          <a:r>
            <a:rPr lang="en-US" dirty="0"/>
            <a:t>Enrichment through Machine Learning</a:t>
          </a:r>
        </a:p>
      </dgm:t>
    </dgm:pt>
    <dgm:pt modelId="{A4FB2876-017D-4404-98C0-59F9EA76C070}" type="parTrans" cxnId="{58355355-5394-4E3B-9798-0A20F90F2256}">
      <dgm:prSet/>
      <dgm:spPr/>
      <dgm:t>
        <a:bodyPr/>
        <a:lstStyle/>
        <a:p>
          <a:endParaRPr lang="en-US"/>
        </a:p>
      </dgm:t>
    </dgm:pt>
    <dgm:pt modelId="{4CF5D831-37C9-471E-8C43-CCB19598AABE}" type="sibTrans" cxnId="{58355355-5394-4E3B-9798-0A20F90F2256}">
      <dgm:prSet/>
      <dgm:spPr/>
      <dgm:t>
        <a:bodyPr/>
        <a:lstStyle/>
        <a:p>
          <a:endParaRPr lang="en-US"/>
        </a:p>
      </dgm:t>
    </dgm:pt>
    <dgm:pt modelId="{2325D429-7D5F-4DEC-AC86-64F4E3B0DAD7}">
      <dgm:prSet/>
      <dgm:spPr/>
      <dgm:t>
        <a:bodyPr/>
        <a:lstStyle/>
        <a:p>
          <a:r>
            <a:rPr lang="en-US" dirty="0"/>
            <a:t>Run-time query for current data – real-time-</a:t>
          </a:r>
          <a:r>
            <a:rPr lang="en-US" dirty="0" err="1"/>
            <a:t>ish</a:t>
          </a:r>
          <a:endParaRPr lang="en-US" dirty="0"/>
        </a:p>
      </dgm:t>
    </dgm:pt>
    <dgm:pt modelId="{0E5D995F-1082-49DE-B9DD-CCD3C1A6E55D}" type="parTrans" cxnId="{31483B6B-000C-48E5-AC13-1ADDE8F776CB}">
      <dgm:prSet/>
      <dgm:spPr/>
      <dgm:t>
        <a:bodyPr/>
        <a:lstStyle/>
        <a:p>
          <a:endParaRPr lang="en-US"/>
        </a:p>
      </dgm:t>
    </dgm:pt>
    <dgm:pt modelId="{1BEE27BD-B4C1-4887-B8CC-AECE4A6B6C04}" type="sibTrans" cxnId="{31483B6B-000C-48E5-AC13-1ADDE8F776CB}">
      <dgm:prSet/>
      <dgm:spPr/>
      <dgm:t>
        <a:bodyPr/>
        <a:lstStyle/>
        <a:p>
          <a:endParaRPr lang="en-US"/>
        </a:p>
      </dgm:t>
    </dgm:pt>
    <dgm:pt modelId="{653EBDF4-D967-45CB-9839-0A259177A904}">
      <dgm:prSet/>
      <dgm:spPr/>
      <dgm:t>
        <a:bodyPr/>
        <a:lstStyle/>
        <a:p>
          <a:r>
            <a:rPr lang="en-US" dirty="0"/>
            <a:t>Integration with Data Warehouse	</a:t>
          </a:r>
        </a:p>
      </dgm:t>
    </dgm:pt>
    <dgm:pt modelId="{DB639120-8CE8-4D5E-8BFE-2223F29FC1C4}" type="parTrans" cxnId="{6A42C55D-C844-4D2C-A9B9-4B2CFB77D5FA}">
      <dgm:prSet/>
      <dgm:spPr/>
      <dgm:t>
        <a:bodyPr/>
        <a:lstStyle/>
        <a:p>
          <a:endParaRPr lang="en-US"/>
        </a:p>
      </dgm:t>
    </dgm:pt>
    <dgm:pt modelId="{AB862BB0-E02F-4230-B6B9-D0FFEF3C8025}" type="sibTrans" cxnId="{6A42C55D-C844-4D2C-A9B9-4B2CFB77D5FA}">
      <dgm:prSet/>
      <dgm:spPr/>
      <dgm:t>
        <a:bodyPr/>
        <a:lstStyle/>
        <a:p>
          <a:endParaRPr lang="en-US"/>
        </a:p>
      </dgm:t>
    </dgm:pt>
    <dgm:pt modelId="{81286FC3-404A-49E3-ABA8-3756A892C384}" type="pres">
      <dgm:prSet presAssocID="{22F72C7D-99B3-45CA-9D4C-CCE8CFEC5844}" presName="linear" presStyleCnt="0">
        <dgm:presLayoutVars>
          <dgm:dir/>
          <dgm:animLvl val="lvl"/>
          <dgm:resizeHandles val="exact"/>
        </dgm:presLayoutVars>
      </dgm:prSet>
      <dgm:spPr/>
    </dgm:pt>
    <dgm:pt modelId="{EED9D362-8AD5-4B37-BB33-6FB5B77BD118}" type="pres">
      <dgm:prSet presAssocID="{A4CDAC3F-B806-4127-A611-D5583FC1F128}" presName="parentLin" presStyleCnt="0"/>
      <dgm:spPr/>
    </dgm:pt>
    <dgm:pt modelId="{48F40F50-26DE-4214-B8BE-95E5918DBDBA}" type="pres">
      <dgm:prSet presAssocID="{A4CDAC3F-B806-4127-A611-D5583FC1F128}" presName="parentLeftMargin" presStyleLbl="node1" presStyleIdx="0" presStyleCnt="3"/>
      <dgm:spPr/>
    </dgm:pt>
    <dgm:pt modelId="{FD2B0668-7B51-4673-B7F9-24386A9B7757}" type="pres">
      <dgm:prSet presAssocID="{A4CDAC3F-B806-4127-A611-D5583FC1F1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CDD857D-A7F0-4CCF-B065-A94B460F3E6C}" type="pres">
      <dgm:prSet presAssocID="{A4CDAC3F-B806-4127-A611-D5583FC1F128}" presName="negativeSpace" presStyleCnt="0"/>
      <dgm:spPr/>
    </dgm:pt>
    <dgm:pt modelId="{48672B13-CAD5-4450-B70F-139416E8DF9E}" type="pres">
      <dgm:prSet presAssocID="{A4CDAC3F-B806-4127-A611-D5583FC1F128}" presName="childText" presStyleLbl="conFgAcc1" presStyleIdx="0" presStyleCnt="3">
        <dgm:presLayoutVars>
          <dgm:bulletEnabled val="1"/>
        </dgm:presLayoutVars>
      </dgm:prSet>
      <dgm:spPr/>
    </dgm:pt>
    <dgm:pt modelId="{E5A5482D-2AF9-4A01-B152-69057B6C7C3A}" type="pres">
      <dgm:prSet presAssocID="{3EE0F14A-D881-4004-BA4E-7909CDBAD45C}" presName="spaceBetweenRectangles" presStyleCnt="0"/>
      <dgm:spPr/>
    </dgm:pt>
    <dgm:pt modelId="{81B1ABCA-5902-45D5-B363-7D8E09978476}" type="pres">
      <dgm:prSet presAssocID="{F8213704-A378-4503-9E10-8FFD1D7B21FA}" presName="parentLin" presStyleCnt="0"/>
      <dgm:spPr/>
    </dgm:pt>
    <dgm:pt modelId="{79A1CF63-3146-4A33-B231-5F6A64C1547A}" type="pres">
      <dgm:prSet presAssocID="{F8213704-A378-4503-9E10-8FFD1D7B21FA}" presName="parentLeftMargin" presStyleLbl="node1" presStyleIdx="0" presStyleCnt="3"/>
      <dgm:spPr/>
    </dgm:pt>
    <dgm:pt modelId="{8E5BE7CD-DB44-4EDA-8CFE-BED878330F05}" type="pres">
      <dgm:prSet presAssocID="{F8213704-A378-4503-9E10-8FFD1D7B21F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0B46E8-5863-42DE-87DF-D8639CC2A3C6}" type="pres">
      <dgm:prSet presAssocID="{F8213704-A378-4503-9E10-8FFD1D7B21FA}" presName="negativeSpace" presStyleCnt="0"/>
      <dgm:spPr/>
    </dgm:pt>
    <dgm:pt modelId="{75A242C3-5E9E-44C1-B987-BD8143272D60}" type="pres">
      <dgm:prSet presAssocID="{F8213704-A378-4503-9E10-8FFD1D7B21FA}" presName="childText" presStyleLbl="conFgAcc1" presStyleIdx="1" presStyleCnt="3">
        <dgm:presLayoutVars>
          <dgm:bulletEnabled val="1"/>
        </dgm:presLayoutVars>
      </dgm:prSet>
      <dgm:spPr/>
    </dgm:pt>
    <dgm:pt modelId="{5068269A-7A56-4B45-816B-554CC2E14CBC}" type="pres">
      <dgm:prSet presAssocID="{586B905D-7C00-41DB-BE33-5ADF8025F4D3}" presName="spaceBetweenRectangles" presStyleCnt="0"/>
      <dgm:spPr/>
    </dgm:pt>
    <dgm:pt modelId="{5EB699D7-D335-4CEF-B4FE-E5598EAF243D}" type="pres">
      <dgm:prSet presAssocID="{D2CC4D1C-CC4A-4827-BA05-F2ECC11C5466}" presName="parentLin" presStyleCnt="0"/>
      <dgm:spPr/>
    </dgm:pt>
    <dgm:pt modelId="{67AC7B7F-8976-48B3-BFB5-74795BECD0C2}" type="pres">
      <dgm:prSet presAssocID="{D2CC4D1C-CC4A-4827-BA05-F2ECC11C5466}" presName="parentLeftMargin" presStyleLbl="node1" presStyleIdx="1" presStyleCnt="3"/>
      <dgm:spPr/>
    </dgm:pt>
    <dgm:pt modelId="{DE9B6C1E-EE0D-4B6B-BB4A-402B30D017CE}" type="pres">
      <dgm:prSet presAssocID="{D2CC4D1C-CC4A-4827-BA05-F2ECC11C546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D64D4776-AB2A-4288-91D3-514ABD8B1D58}" type="pres">
      <dgm:prSet presAssocID="{D2CC4D1C-CC4A-4827-BA05-F2ECC11C5466}" presName="negativeSpace" presStyleCnt="0"/>
      <dgm:spPr/>
    </dgm:pt>
    <dgm:pt modelId="{0CBEE028-BB21-45C4-A174-3FEB36FE1A7F}" type="pres">
      <dgm:prSet presAssocID="{D2CC4D1C-CC4A-4827-BA05-F2ECC11C546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388402-69F2-40D6-AC13-818D9D709E8C}" type="presOf" srcId="{653EBDF4-D967-45CB-9839-0A259177A904}" destId="{0CBEE028-BB21-45C4-A174-3FEB36FE1A7F}" srcOrd="0" destOrd="2" presId="urn:microsoft.com/office/officeart/2005/8/layout/list1"/>
    <dgm:cxn modelId="{BDE1C326-23BD-4CE5-8AB6-425B917BE441}" srcId="{F8213704-A378-4503-9E10-8FFD1D7B21FA}" destId="{ECE70297-E82E-41AC-81E3-DE650C4CB0B5}" srcOrd="1" destOrd="0" parTransId="{59F04489-48A4-456B-A292-C84631187969}" sibTransId="{E0739A55-4A96-4D18-BD8F-38DF1B9AC5E5}"/>
    <dgm:cxn modelId="{B63D532D-09FD-46C6-B595-BDD34EE7FC67}" srcId="{22F72C7D-99B3-45CA-9D4C-CCE8CFEC5844}" destId="{A4CDAC3F-B806-4127-A611-D5583FC1F128}" srcOrd="0" destOrd="0" parTransId="{9AB8FA54-01BA-43CB-A36F-9BA1ADF5E1F0}" sibTransId="{3EE0F14A-D881-4004-BA4E-7909CDBAD45C}"/>
    <dgm:cxn modelId="{3C1D992F-6B70-4E54-B046-D0F1EC407352}" srcId="{A4CDAC3F-B806-4127-A611-D5583FC1F128}" destId="{712CDA56-7553-4CB4-8A3F-463158474688}" srcOrd="1" destOrd="0" parTransId="{FEA5EDF6-7047-42C1-B701-8027760FABAA}" sibTransId="{1FD57897-13DF-4F86-82BD-8B45FFBC7DCD}"/>
    <dgm:cxn modelId="{62A9B036-FADD-449F-BB9A-3C35854F5EF2}" srcId="{D2CC4D1C-CC4A-4827-BA05-F2ECC11C5466}" destId="{6550FD84-71C8-42CC-98AB-D13B96CC3B2B}" srcOrd="0" destOrd="0" parTransId="{6374175A-3F7C-4556-82F0-C600293AD85E}" sibTransId="{22D36247-AC9D-4C1A-AE35-9E951F48358C}"/>
    <dgm:cxn modelId="{B67B313B-870E-48B0-BC54-118A1865641A}" type="presOf" srcId="{A6BC4187-145D-447F-8032-40869A8F1BAF}" destId="{0CBEE028-BB21-45C4-A174-3FEB36FE1A7F}" srcOrd="0" destOrd="1" presId="urn:microsoft.com/office/officeart/2005/8/layout/list1"/>
    <dgm:cxn modelId="{AB494D5D-8D19-47CA-9A98-D215748F7A83}" type="presOf" srcId="{D2CC4D1C-CC4A-4827-BA05-F2ECC11C5466}" destId="{67AC7B7F-8976-48B3-BFB5-74795BECD0C2}" srcOrd="0" destOrd="0" presId="urn:microsoft.com/office/officeart/2005/8/layout/list1"/>
    <dgm:cxn modelId="{6A42C55D-C844-4D2C-A9B9-4B2CFB77D5FA}" srcId="{D2CC4D1C-CC4A-4827-BA05-F2ECC11C5466}" destId="{653EBDF4-D967-45CB-9839-0A259177A904}" srcOrd="2" destOrd="0" parTransId="{DB639120-8CE8-4D5E-8BFE-2223F29FC1C4}" sibTransId="{AB862BB0-E02F-4230-B6B9-D0FFEF3C8025}"/>
    <dgm:cxn modelId="{991BA045-6EE5-464C-8DD6-9FD81993749E}" type="presOf" srcId="{2325D429-7D5F-4DEC-AC86-64F4E3B0DAD7}" destId="{48672B13-CAD5-4450-B70F-139416E8DF9E}" srcOrd="0" destOrd="0" presId="urn:microsoft.com/office/officeart/2005/8/layout/list1"/>
    <dgm:cxn modelId="{31483B6B-000C-48E5-AC13-1ADDE8F776CB}" srcId="{A4CDAC3F-B806-4127-A611-D5583FC1F128}" destId="{2325D429-7D5F-4DEC-AC86-64F4E3B0DAD7}" srcOrd="0" destOrd="0" parTransId="{0E5D995F-1082-49DE-B9DD-CCD3C1A6E55D}" sibTransId="{1BEE27BD-B4C1-4887-B8CC-AECE4A6B6C04}"/>
    <dgm:cxn modelId="{4713434E-9115-4C5A-A46E-5D76A1A0D4D7}" type="presOf" srcId="{22F72C7D-99B3-45CA-9D4C-CCE8CFEC5844}" destId="{81286FC3-404A-49E3-ABA8-3756A892C384}" srcOrd="0" destOrd="0" presId="urn:microsoft.com/office/officeart/2005/8/layout/list1"/>
    <dgm:cxn modelId="{B06AB46E-8E12-4844-B314-5DC138023478}" srcId="{F8213704-A378-4503-9E10-8FFD1D7B21FA}" destId="{1CF75DAB-2384-44F0-BB77-ACEC1EB4A2B5}" srcOrd="2" destOrd="0" parTransId="{73567B0D-A151-4DAA-84E9-2E3E31D8743A}" sibTransId="{0857B98D-D891-43BC-ADC3-7BAEF1A36DA2}"/>
    <dgm:cxn modelId="{58355355-5394-4E3B-9798-0A20F90F2256}" srcId="{D2CC4D1C-CC4A-4827-BA05-F2ECC11C5466}" destId="{A6BC4187-145D-447F-8032-40869A8F1BAF}" srcOrd="1" destOrd="0" parTransId="{A4FB2876-017D-4404-98C0-59F9EA76C070}" sibTransId="{4CF5D831-37C9-471E-8C43-CCB19598AABE}"/>
    <dgm:cxn modelId="{4F531A59-C5D3-4CB9-A91E-356240D60108}" type="presOf" srcId="{ECE70297-E82E-41AC-81E3-DE650C4CB0B5}" destId="{75A242C3-5E9E-44C1-B987-BD8143272D60}" srcOrd="0" destOrd="1" presId="urn:microsoft.com/office/officeart/2005/8/layout/list1"/>
    <dgm:cxn modelId="{B272A381-247D-4FC6-9350-023E0096AB04}" type="presOf" srcId="{D2CC4D1C-CC4A-4827-BA05-F2ECC11C5466}" destId="{DE9B6C1E-EE0D-4B6B-BB4A-402B30D017CE}" srcOrd="1" destOrd="0" presId="urn:microsoft.com/office/officeart/2005/8/layout/list1"/>
    <dgm:cxn modelId="{EC38D781-623E-4824-B286-3B439610AC9C}" srcId="{22F72C7D-99B3-45CA-9D4C-CCE8CFEC5844}" destId="{F8213704-A378-4503-9E10-8FFD1D7B21FA}" srcOrd="1" destOrd="0" parTransId="{CADCCAF8-6CFB-41DB-B4B2-CD20603C8208}" sibTransId="{586B905D-7C00-41DB-BE33-5ADF8025F4D3}"/>
    <dgm:cxn modelId="{1C2BF688-442B-45A6-95E0-53B8A62B59D8}" type="presOf" srcId="{2D3D3183-A389-477E-BF11-E2071CABB5F8}" destId="{75A242C3-5E9E-44C1-B987-BD8143272D60}" srcOrd="0" destOrd="0" presId="urn:microsoft.com/office/officeart/2005/8/layout/list1"/>
    <dgm:cxn modelId="{03A1F292-F906-4E13-996F-1C083AE90161}" type="presOf" srcId="{7AA673F5-D4DD-41FB-9992-E7BFF9A2C56A}" destId="{48672B13-CAD5-4450-B70F-139416E8DF9E}" srcOrd="0" destOrd="2" presId="urn:microsoft.com/office/officeart/2005/8/layout/list1"/>
    <dgm:cxn modelId="{74D3AF9B-A04E-4039-87DB-6CD834B6AF1F}" srcId="{F8213704-A378-4503-9E10-8FFD1D7B21FA}" destId="{2D3D3183-A389-477E-BF11-E2071CABB5F8}" srcOrd="0" destOrd="0" parTransId="{0AF4A722-79C0-4383-B3BF-333D895B1B0C}" sibTransId="{59330D10-F448-4ECE-8228-E3981FBF426D}"/>
    <dgm:cxn modelId="{C7CB9DB9-C190-4DAE-8EDF-6D5ED1A82C53}" srcId="{22F72C7D-99B3-45CA-9D4C-CCE8CFEC5844}" destId="{D2CC4D1C-CC4A-4827-BA05-F2ECC11C5466}" srcOrd="2" destOrd="0" parTransId="{D15F0CD3-4B93-4867-9843-1E47709BF341}" sibTransId="{DB263E06-C339-400F-829D-5CB6B041B407}"/>
    <dgm:cxn modelId="{0660F4C8-21CB-48DF-834A-F18343898DF5}" type="presOf" srcId="{F8213704-A378-4503-9E10-8FFD1D7B21FA}" destId="{8E5BE7CD-DB44-4EDA-8CFE-BED878330F05}" srcOrd="1" destOrd="0" presId="urn:microsoft.com/office/officeart/2005/8/layout/list1"/>
    <dgm:cxn modelId="{80B4E6CB-D0F7-4D72-B257-76C11A1F2164}" type="presOf" srcId="{F8213704-A378-4503-9E10-8FFD1D7B21FA}" destId="{79A1CF63-3146-4A33-B231-5F6A64C1547A}" srcOrd="0" destOrd="0" presId="urn:microsoft.com/office/officeart/2005/8/layout/list1"/>
    <dgm:cxn modelId="{DA6B92D4-885D-447F-B8F3-61EAA3CF9243}" srcId="{A4CDAC3F-B806-4127-A611-D5583FC1F128}" destId="{7AA673F5-D4DD-41FB-9992-E7BFF9A2C56A}" srcOrd="2" destOrd="0" parTransId="{1C8754D7-9F84-4166-A1D1-CA6A92C9F905}" sibTransId="{BA47A6BC-B0E3-4253-A4D1-AA81CF702046}"/>
    <dgm:cxn modelId="{73CEBFD5-C5E4-4D42-8623-C3961A1724DA}" type="presOf" srcId="{A4CDAC3F-B806-4127-A611-D5583FC1F128}" destId="{FD2B0668-7B51-4673-B7F9-24386A9B7757}" srcOrd="1" destOrd="0" presId="urn:microsoft.com/office/officeart/2005/8/layout/list1"/>
    <dgm:cxn modelId="{16ADD6D9-92D5-418B-8D54-CD6A5DA2F024}" type="presOf" srcId="{A4CDAC3F-B806-4127-A611-D5583FC1F128}" destId="{48F40F50-26DE-4214-B8BE-95E5918DBDBA}" srcOrd="0" destOrd="0" presId="urn:microsoft.com/office/officeart/2005/8/layout/list1"/>
    <dgm:cxn modelId="{6B158BF2-6BF5-4647-B775-98A3B2D25F1C}" type="presOf" srcId="{712CDA56-7553-4CB4-8A3F-463158474688}" destId="{48672B13-CAD5-4450-B70F-139416E8DF9E}" srcOrd="0" destOrd="1" presId="urn:microsoft.com/office/officeart/2005/8/layout/list1"/>
    <dgm:cxn modelId="{FC09F8F7-3BFD-4022-BA78-5AE1EED6A228}" type="presOf" srcId="{1CF75DAB-2384-44F0-BB77-ACEC1EB4A2B5}" destId="{75A242C3-5E9E-44C1-B987-BD8143272D60}" srcOrd="0" destOrd="2" presId="urn:microsoft.com/office/officeart/2005/8/layout/list1"/>
    <dgm:cxn modelId="{9C7A55FA-3289-43A4-86D5-AAB9A7148B91}" type="presOf" srcId="{6550FD84-71C8-42CC-98AB-D13B96CC3B2B}" destId="{0CBEE028-BB21-45C4-A174-3FEB36FE1A7F}" srcOrd="0" destOrd="0" presId="urn:microsoft.com/office/officeart/2005/8/layout/list1"/>
    <dgm:cxn modelId="{91C8E0B2-53E3-404A-A6E9-F4546D428153}" type="presParOf" srcId="{81286FC3-404A-49E3-ABA8-3756A892C384}" destId="{EED9D362-8AD5-4B37-BB33-6FB5B77BD118}" srcOrd="0" destOrd="0" presId="urn:microsoft.com/office/officeart/2005/8/layout/list1"/>
    <dgm:cxn modelId="{1F393F31-F3AE-4D61-AA06-B5A744BB9C5D}" type="presParOf" srcId="{EED9D362-8AD5-4B37-BB33-6FB5B77BD118}" destId="{48F40F50-26DE-4214-B8BE-95E5918DBDBA}" srcOrd="0" destOrd="0" presId="urn:microsoft.com/office/officeart/2005/8/layout/list1"/>
    <dgm:cxn modelId="{7B81603C-CD57-432B-824D-724E68FF9527}" type="presParOf" srcId="{EED9D362-8AD5-4B37-BB33-6FB5B77BD118}" destId="{FD2B0668-7B51-4673-B7F9-24386A9B7757}" srcOrd="1" destOrd="0" presId="urn:microsoft.com/office/officeart/2005/8/layout/list1"/>
    <dgm:cxn modelId="{91EC922D-DDD0-482F-94E3-63699B88CFA1}" type="presParOf" srcId="{81286FC3-404A-49E3-ABA8-3756A892C384}" destId="{7CDD857D-A7F0-4CCF-B065-A94B460F3E6C}" srcOrd="1" destOrd="0" presId="urn:microsoft.com/office/officeart/2005/8/layout/list1"/>
    <dgm:cxn modelId="{6E17E48E-C064-48F9-88D3-67DA79858933}" type="presParOf" srcId="{81286FC3-404A-49E3-ABA8-3756A892C384}" destId="{48672B13-CAD5-4450-B70F-139416E8DF9E}" srcOrd="2" destOrd="0" presId="urn:microsoft.com/office/officeart/2005/8/layout/list1"/>
    <dgm:cxn modelId="{EBB72EC2-1597-44E9-87F8-A9F345B3906D}" type="presParOf" srcId="{81286FC3-404A-49E3-ABA8-3756A892C384}" destId="{E5A5482D-2AF9-4A01-B152-69057B6C7C3A}" srcOrd="3" destOrd="0" presId="urn:microsoft.com/office/officeart/2005/8/layout/list1"/>
    <dgm:cxn modelId="{9E00E6E4-1494-42B6-8FE6-586B086E7F55}" type="presParOf" srcId="{81286FC3-404A-49E3-ABA8-3756A892C384}" destId="{81B1ABCA-5902-45D5-B363-7D8E09978476}" srcOrd="4" destOrd="0" presId="urn:microsoft.com/office/officeart/2005/8/layout/list1"/>
    <dgm:cxn modelId="{F8EDD332-710C-4D6D-BA96-06BCD3F81A84}" type="presParOf" srcId="{81B1ABCA-5902-45D5-B363-7D8E09978476}" destId="{79A1CF63-3146-4A33-B231-5F6A64C1547A}" srcOrd="0" destOrd="0" presId="urn:microsoft.com/office/officeart/2005/8/layout/list1"/>
    <dgm:cxn modelId="{AEEB5D81-3749-47F8-A8A4-CE9FA1E5CDEA}" type="presParOf" srcId="{81B1ABCA-5902-45D5-B363-7D8E09978476}" destId="{8E5BE7CD-DB44-4EDA-8CFE-BED878330F05}" srcOrd="1" destOrd="0" presId="urn:microsoft.com/office/officeart/2005/8/layout/list1"/>
    <dgm:cxn modelId="{D6035B18-FE3D-4D78-9AD9-8520BEDD3F0A}" type="presParOf" srcId="{81286FC3-404A-49E3-ABA8-3756A892C384}" destId="{2F0B46E8-5863-42DE-87DF-D8639CC2A3C6}" srcOrd="5" destOrd="0" presId="urn:microsoft.com/office/officeart/2005/8/layout/list1"/>
    <dgm:cxn modelId="{80076ED7-C3C2-4256-8393-641C93E1D363}" type="presParOf" srcId="{81286FC3-404A-49E3-ABA8-3756A892C384}" destId="{75A242C3-5E9E-44C1-B987-BD8143272D60}" srcOrd="6" destOrd="0" presId="urn:microsoft.com/office/officeart/2005/8/layout/list1"/>
    <dgm:cxn modelId="{11E60C90-A3C2-401B-933B-CB10631CF7EB}" type="presParOf" srcId="{81286FC3-404A-49E3-ABA8-3756A892C384}" destId="{5068269A-7A56-4B45-816B-554CC2E14CBC}" srcOrd="7" destOrd="0" presId="urn:microsoft.com/office/officeart/2005/8/layout/list1"/>
    <dgm:cxn modelId="{CAFDA7B2-5941-4AC7-B94E-5C5C40A0D3D9}" type="presParOf" srcId="{81286FC3-404A-49E3-ABA8-3756A892C384}" destId="{5EB699D7-D335-4CEF-B4FE-E5598EAF243D}" srcOrd="8" destOrd="0" presId="urn:microsoft.com/office/officeart/2005/8/layout/list1"/>
    <dgm:cxn modelId="{8726D653-3756-4040-AD60-C7A1CD2BDD7D}" type="presParOf" srcId="{5EB699D7-D335-4CEF-B4FE-E5598EAF243D}" destId="{67AC7B7F-8976-48B3-BFB5-74795BECD0C2}" srcOrd="0" destOrd="0" presId="urn:microsoft.com/office/officeart/2005/8/layout/list1"/>
    <dgm:cxn modelId="{29B4FA1D-99DB-4184-9B32-1B833BBC7490}" type="presParOf" srcId="{5EB699D7-D335-4CEF-B4FE-E5598EAF243D}" destId="{DE9B6C1E-EE0D-4B6B-BB4A-402B30D017CE}" srcOrd="1" destOrd="0" presId="urn:microsoft.com/office/officeart/2005/8/layout/list1"/>
    <dgm:cxn modelId="{FA647BC3-085E-448C-A148-1FE8C5C5BF98}" type="presParOf" srcId="{81286FC3-404A-49E3-ABA8-3756A892C384}" destId="{D64D4776-AB2A-4288-91D3-514ABD8B1D58}" srcOrd="9" destOrd="0" presId="urn:microsoft.com/office/officeart/2005/8/layout/list1"/>
    <dgm:cxn modelId="{0DD37FDA-1709-41C7-9793-065159572216}" type="presParOf" srcId="{81286FC3-404A-49E3-ABA8-3756A892C384}" destId="{0CBEE028-BB21-45C4-A174-3FEB36FE1A7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/>
            <a:t>Available directly in Power BI (and Excel in a future release).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CF7207B-2805-4C2C-ABF8-2C56D05FA80B}">
      <dgm:prSet/>
      <dgm:spPr/>
      <dgm:t>
        <a:bodyPr/>
        <a:lstStyle/>
        <a:p>
          <a:r>
            <a:rPr lang="en-US" b="1" dirty="0"/>
            <a:t>DirectQuery</a:t>
          </a:r>
          <a:r>
            <a:rPr lang="en-US" dirty="0"/>
            <a:t> support</a:t>
          </a:r>
        </a:p>
      </dgm:t>
    </dgm:pt>
    <dgm:pt modelId="{581F6B1C-7820-4934-81D6-7F40A236DD90}" type="parTrans" cxnId="{44EBBD93-2250-4B68-991E-9A82DC273FEA}">
      <dgm:prSet/>
      <dgm:spPr/>
      <dgm:t>
        <a:bodyPr/>
        <a:lstStyle/>
        <a:p>
          <a:endParaRPr lang="en-US"/>
        </a:p>
      </dgm:t>
    </dgm:pt>
    <dgm:pt modelId="{AF164A5B-7771-440D-AD40-B0B6E076A3B5}" type="sibTrans" cxnId="{44EBBD93-2250-4B68-991E-9A82DC273FEA}">
      <dgm:prSet/>
      <dgm:spPr/>
      <dgm:t>
        <a:bodyPr/>
        <a:lstStyle/>
        <a:p>
          <a:endParaRPr lang="en-US"/>
        </a:p>
      </dgm:t>
    </dgm:pt>
    <dgm:pt modelId="{4DBD3555-C9C5-480F-9483-69B6BE511919}">
      <dgm:prSet/>
      <dgm:spPr/>
      <dgm:t>
        <a:bodyPr/>
        <a:lstStyle/>
        <a:p>
          <a:r>
            <a:rPr lang="en-US" dirty="0"/>
            <a:t>Real-time</a:t>
          </a:r>
        </a:p>
      </dgm:t>
    </dgm:pt>
    <dgm:pt modelId="{34FFB854-5B88-45E7-A314-D51558EEA09B}" type="parTrans" cxnId="{CD13BDDD-4478-475A-B239-55E80D060C34}">
      <dgm:prSet/>
      <dgm:spPr/>
      <dgm:t>
        <a:bodyPr/>
        <a:lstStyle/>
        <a:p>
          <a:endParaRPr lang="en-US"/>
        </a:p>
      </dgm:t>
    </dgm:pt>
    <dgm:pt modelId="{FF15E2B6-E90C-4BC9-B137-F4DEFB88A4EF}" type="sibTrans" cxnId="{CD13BDDD-4478-475A-B239-55E80D060C34}">
      <dgm:prSet/>
      <dgm:spPr/>
      <dgm:t>
        <a:bodyPr/>
        <a:lstStyle/>
        <a:p>
          <a:endParaRPr lang="en-US"/>
        </a:p>
      </dgm:t>
    </dgm:pt>
    <dgm:pt modelId="{AD72DE59-E55D-4C70-BF13-4D570112F17B}">
      <dgm:prSet/>
      <dgm:spPr/>
      <dgm:t>
        <a:bodyPr/>
        <a:lstStyle/>
        <a:p>
          <a:r>
            <a:rPr lang="en-US" dirty="0"/>
            <a:t>User security context is applied</a:t>
          </a:r>
        </a:p>
      </dgm:t>
    </dgm:pt>
    <dgm:pt modelId="{04BCEC13-D328-452E-BD71-9601A7667F25}" type="parTrans" cxnId="{FEF25C2D-2F23-4DB0-B807-496FF35E1F87}">
      <dgm:prSet/>
      <dgm:spPr/>
      <dgm:t>
        <a:bodyPr/>
        <a:lstStyle/>
        <a:p>
          <a:endParaRPr lang="en-US"/>
        </a:p>
      </dgm:t>
    </dgm:pt>
    <dgm:pt modelId="{CEDC9848-A4CE-432C-9F48-DAD1C6E3ACE2}" type="sibTrans" cxnId="{FEF25C2D-2F23-4DB0-B807-496FF35E1F87}">
      <dgm:prSet/>
      <dgm:spPr/>
      <dgm:t>
        <a:bodyPr/>
        <a:lstStyle/>
        <a:p>
          <a:endParaRPr lang="en-US"/>
        </a:p>
      </dgm:t>
    </dgm:pt>
    <dgm:pt modelId="{33BC6169-C6F8-40C7-A0C4-BBB16BFBF029}">
      <dgm:prSet/>
      <dgm:spPr/>
      <dgm:t>
        <a:bodyPr/>
        <a:lstStyle/>
        <a:p>
          <a:r>
            <a:rPr lang="en-US" dirty="0"/>
            <a:t>Dataverse SQL support</a:t>
          </a:r>
        </a:p>
      </dgm:t>
    </dgm:pt>
    <dgm:pt modelId="{A8E25AAC-6E12-448C-B9CD-001FF1ECB533}" type="parTrans" cxnId="{0E2C47E5-B7FF-472F-B0E2-F708CACCC4EE}">
      <dgm:prSet/>
      <dgm:spPr/>
      <dgm:t>
        <a:bodyPr/>
        <a:lstStyle/>
        <a:p>
          <a:endParaRPr lang="en-US"/>
        </a:p>
      </dgm:t>
    </dgm:pt>
    <dgm:pt modelId="{72BC89E7-0456-45FB-9F5D-4691FE5A9146}" type="sibTrans" cxnId="{0E2C47E5-B7FF-472F-B0E2-F708CACCC4EE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/>
            <a:t>TDS endpoint limits apply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ACB56104-A857-4AE8-B6A8-5BC4F77A290B}">
      <dgm:prSet/>
      <dgm:spPr/>
      <dgm:t>
        <a:bodyPr/>
        <a:lstStyle/>
        <a:p>
          <a:r>
            <a:rPr lang="en-US" dirty="0"/>
            <a:t>80-MB maximum for query results</a:t>
          </a:r>
        </a:p>
      </dgm:t>
    </dgm:pt>
    <dgm:pt modelId="{CC3B27B4-3CBD-498E-902D-4709DD1B902F}" type="parTrans" cxnId="{8884B9F2-20C3-448C-8EF0-818869B79DE7}">
      <dgm:prSet/>
      <dgm:spPr/>
      <dgm:t>
        <a:bodyPr/>
        <a:lstStyle/>
        <a:p>
          <a:endParaRPr lang="en-US"/>
        </a:p>
      </dgm:t>
    </dgm:pt>
    <dgm:pt modelId="{9C7DD548-610A-4B4E-A3A1-13E61BF546F1}" type="sibTrans" cxnId="{8884B9F2-20C3-448C-8EF0-818869B79DE7}">
      <dgm:prSet/>
      <dgm:spPr/>
      <dgm:t>
        <a:bodyPr/>
        <a:lstStyle/>
        <a:p>
          <a:endParaRPr lang="en-US"/>
        </a:p>
      </dgm:t>
    </dgm:pt>
    <dgm:pt modelId="{DB9CE9EB-4B44-467A-80B4-C8A1C6A3FF94}">
      <dgm:prSet/>
      <dgm:spPr/>
      <dgm:t>
        <a:bodyPr/>
        <a:lstStyle/>
        <a:p>
          <a:r>
            <a:rPr lang="en-US"/>
            <a:t>Unsupported datatypes and tables (image, file, multi-choice, audit, etc.)</a:t>
          </a:r>
        </a:p>
      </dgm:t>
    </dgm:pt>
    <dgm:pt modelId="{6CC215D0-71B4-4725-B07B-10EE79ED9F93}" type="parTrans" cxnId="{8D9B521B-AF49-4C01-AFD8-8107E9EE9E27}">
      <dgm:prSet/>
      <dgm:spPr/>
      <dgm:t>
        <a:bodyPr/>
        <a:lstStyle/>
        <a:p>
          <a:endParaRPr lang="en-US"/>
        </a:p>
      </dgm:t>
    </dgm:pt>
    <dgm:pt modelId="{53273B6E-CFC1-48BF-B575-9F97B0BC2BD9}" type="sibTrans" cxnId="{8D9B521B-AF49-4C01-AFD8-8107E9EE9E27}">
      <dgm:prSet/>
      <dgm:spPr/>
      <dgm:t>
        <a:bodyPr/>
        <a:lstStyle/>
        <a:p>
          <a:endParaRPr lang="en-US"/>
        </a:p>
      </dgm:t>
    </dgm:pt>
    <dgm:pt modelId="{7F467422-69E5-4E9C-BCF4-361D13B703A2}">
      <dgm:prSet/>
      <dgm:spPr/>
      <dgm:t>
        <a:bodyPr/>
        <a:lstStyle/>
        <a:p>
          <a:r>
            <a:rPr lang="en-US" dirty="0"/>
            <a:t>Dates are formatted as UTC.</a:t>
          </a:r>
        </a:p>
      </dgm:t>
    </dgm:pt>
    <dgm:pt modelId="{4607C48F-C8C0-4F57-BE81-AB4111075A23}" type="parTrans" cxnId="{780D98BF-FB18-4633-96CB-4F2CF7A1926A}">
      <dgm:prSet/>
      <dgm:spPr/>
      <dgm:t>
        <a:bodyPr/>
        <a:lstStyle/>
        <a:p>
          <a:endParaRPr lang="en-US"/>
        </a:p>
      </dgm:t>
    </dgm:pt>
    <dgm:pt modelId="{8BA224A9-1645-4E7F-B477-F5CC85BB958E}" type="sibTrans" cxnId="{780D98BF-FB18-4633-96CB-4F2CF7A1926A}">
      <dgm:prSet/>
      <dgm:spPr/>
      <dgm:t>
        <a:bodyPr/>
        <a:lstStyle/>
        <a:p>
          <a:endParaRPr lang="en-US"/>
        </a:p>
      </dgm:t>
    </dgm:pt>
    <dgm:pt modelId="{DF9E8674-93D0-40A1-96DB-1741FAEBEB46}">
      <dgm:prSet/>
      <dgm:spPr/>
      <dgm:t>
        <a:bodyPr/>
        <a:lstStyle/>
        <a:p>
          <a:r>
            <a:rPr lang="en-US" dirty="0"/>
            <a:t>Plug-ins registered on the </a:t>
          </a:r>
          <a:r>
            <a:rPr lang="en-US" dirty="0" err="1"/>
            <a:t>RetrieveMultipleRequest</a:t>
          </a:r>
          <a:r>
            <a:rPr lang="en-US" dirty="0"/>
            <a:t> or </a:t>
          </a:r>
          <a:r>
            <a:rPr lang="en-US" dirty="0" err="1"/>
            <a:t>RetrieveRequest</a:t>
          </a:r>
          <a:r>
            <a:rPr lang="en-US" dirty="0"/>
            <a:t> messages are not triggered</a:t>
          </a:r>
        </a:p>
      </dgm:t>
    </dgm:pt>
    <dgm:pt modelId="{533368B6-00A6-4658-9C5E-D629B7A32C9F}" type="parTrans" cxnId="{B8D46653-F01B-4725-BD55-B3E1CE7C8DD0}">
      <dgm:prSet/>
      <dgm:spPr/>
      <dgm:t>
        <a:bodyPr/>
        <a:lstStyle/>
        <a:p>
          <a:endParaRPr lang="en-US"/>
        </a:p>
      </dgm:t>
    </dgm:pt>
    <dgm:pt modelId="{4245A55F-C225-4A5A-BF9A-5730C8F972C1}" type="sibTrans" cxnId="{B8D46653-F01B-4725-BD55-B3E1CE7C8DD0}">
      <dgm:prSet/>
      <dgm:spPr/>
      <dgm:t>
        <a:bodyPr/>
        <a:lstStyle/>
        <a:p>
          <a:endParaRPr lang="en-US"/>
        </a:p>
      </dgm:t>
    </dgm:pt>
    <dgm:pt modelId="{38C5E94D-69FC-4DC8-8774-7034E7F4C50D}">
      <dgm:prSet/>
      <dgm:spPr/>
      <dgm:t>
        <a:bodyPr/>
        <a:lstStyle/>
        <a:p>
          <a:r>
            <a:rPr lang="en-US" b="1" dirty="0"/>
            <a:t>Import</a:t>
          </a:r>
          <a:r>
            <a:rPr lang="en-US" dirty="0"/>
            <a:t> Mode Support</a:t>
          </a:r>
        </a:p>
      </dgm:t>
    </dgm:pt>
    <dgm:pt modelId="{64CE1113-42E6-4FE8-99E2-5DD1671539E3}" type="parTrans" cxnId="{F35F9F85-06B8-495B-8768-2D5BD8CE53EB}">
      <dgm:prSet/>
      <dgm:spPr/>
      <dgm:t>
        <a:bodyPr/>
        <a:lstStyle/>
        <a:p>
          <a:endParaRPr lang="en-US"/>
        </a:p>
      </dgm:t>
    </dgm:pt>
    <dgm:pt modelId="{5D362F0F-8BCD-4743-A19A-09195BDCCB36}" type="sibTrans" cxnId="{F35F9F85-06B8-495B-8768-2D5BD8CE53EB}">
      <dgm:prSet/>
      <dgm:spPr/>
      <dgm:t>
        <a:bodyPr/>
        <a:lstStyle/>
        <a:p>
          <a:endParaRPr lang="en-US"/>
        </a:p>
      </dgm:t>
    </dgm:pt>
    <dgm:pt modelId="{3A6AFCD0-6326-4B6B-8F97-AB9A42338C31}">
      <dgm:prSet/>
      <dgm:spPr/>
      <dgm:t>
        <a:bodyPr/>
        <a:lstStyle/>
        <a:p>
          <a:r>
            <a:rPr lang="en-US" dirty="0"/>
            <a:t>Highly responsive user interactions</a:t>
          </a:r>
        </a:p>
      </dgm:t>
    </dgm:pt>
    <dgm:pt modelId="{65F170E1-4094-4691-A66A-30C4E914B28B}" type="parTrans" cxnId="{12AA3691-5760-4AD5-8384-A18912664BD0}">
      <dgm:prSet/>
      <dgm:spPr/>
      <dgm:t>
        <a:bodyPr/>
        <a:lstStyle/>
        <a:p>
          <a:endParaRPr lang="en-US"/>
        </a:p>
      </dgm:t>
    </dgm:pt>
    <dgm:pt modelId="{2C8BA349-8A87-4F66-B0F8-7F12C0079BD0}" type="sibTrans" cxnId="{12AA3691-5760-4AD5-8384-A18912664BD0}">
      <dgm:prSet/>
      <dgm:spPr/>
      <dgm:t>
        <a:bodyPr/>
        <a:lstStyle/>
        <a:p>
          <a:endParaRPr lang="en-US"/>
        </a:p>
      </dgm:t>
    </dgm:pt>
    <dgm:pt modelId="{2D2E0CFF-C3A5-4991-9C3C-57B5C99ECEB0}">
      <dgm:prSet/>
      <dgm:spPr/>
      <dgm:t>
        <a:bodyPr/>
        <a:lstStyle/>
        <a:p>
          <a:r>
            <a:rPr lang="en-US" dirty="0"/>
            <a:t>Lowered complexity of query</a:t>
          </a:r>
        </a:p>
      </dgm:t>
    </dgm:pt>
    <dgm:pt modelId="{34DBA9AC-5611-407B-A81A-A06FED30F6BA}" type="parTrans" cxnId="{0D20F61A-7A5D-4D5E-B104-2466B4244503}">
      <dgm:prSet/>
      <dgm:spPr/>
      <dgm:t>
        <a:bodyPr/>
        <a:lstStyle/>
        <a:p>
          <a:endParaRPr lang="en-US"/>
        </a:p>
      </dgm:t>
    </dgm:pt>
    <dgm:pt modelId="{C3860CE8-0739-4B8A-A208-8DC77FF1741B}" type="sibTrans" cxnId="{0D20F61A-7A5D-4D5E-B104-2466B4244503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D20F61A-7A5D-4D5E-B104-2466B4244503}" srcId="{38C5E94D-69FC-4DC8-8774-7034E7F4C50D}" destId="{2D2E0CFF-C3A5-4991-9C3C-57B5C99ECEB0}" srcOrd="1" destOrd="0" parTransId="{34DBA9AC-5611-407B-A81A-A06FED30F6BA}" sibTransId="{C3860CE8-0739-4B8A-A208-8DC77FF1741B}"/>
    <dgm:cxn modelId="{8D9B521B-AF49-4C01-AFD8-8107E9EE9E27}" srcId="{BD32EA9F-1CC9-45AC-BF44-174B4533D9BE}" destId="{DB9CE9EB-4B44-467A-80B4-C8A1C6A3FF94}" srcOrd="1" destOrd="0" parTransId="{6CC215D0-71B4-4725-B07B-10EE79ED9F93}" sibTransId="{53273B6E-CFC1-48BF-B575-9F97B0BC2BD9}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2FC65A26-820C-4763-AEDC-F0C956571405}" type="presOf" srcId="{2CF7207B-2805-4C2C-ABF8-2C56D05FA80B}" destId="{B244E81D-1275-40AB-A643-E0419FE4CDF0}" srcOrd="0" destOrd="1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FEF25C2D-2F23-4DB0-B807-496FF35E1F87}" srcId="{2CF7207B-2805-4C2C-ABF8-2C56D05FA80B}" destId="{AD72DE59-E55D-4C70-BF13-4D570112F17B}" srcOrd="1" destOrd="0" parTransId="{04BCEC13-D328-452E-BD71-9601A7667F25}" sibTransId="{CEDC9848-A4CE-432C-9F48-DAD1C6E3ACE2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EFAA6833-5ACD-42E0-9236-9BC34615C45D}" type="presOf" srcId="{3A6AFCD0-6326-4B6B-8F97-AB9A42338C31}" destId="{B244E81D-1275-40AB-A643-E0419FE4CDF0}" srcOrd="0" destOrd="5" presId="urn:microsoft.com/office/officeart/2005/8/layout/hList1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A3037066-B251-41E6-85E2-C104E4ECAED7}" type="presOf" srcId="{AD72DE59-E55D-4C70-BF13-4D570112F17B}" destId="{B244E81D-1275-40AB-A643-E0419FE4CDF0}" srcOrd="0" destOrd="3" presId="urn:microsoft.com/office/officeart/2005/8/layout/hList1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1C7BBD4F-2BBA-434D-B408-7A0BE45E6AD2}" type="presOf" srcId="{DF9E8674-93D0-40A1-96DB-1741FAEBEB46}" destId="{F80555E7-CAFB-443E-9CB7-3651B0B0619E}" srcOrd="0" destOrd="4" presId="urn:microsoft.com/office/officeart/2005/8/layout/hList1"/>
    <dgm:cxn modelId="{B8D46653-F01B-4725-BD55-B3E1CE7C8DD0}" srcId="{223F5D2F-B310-4798-9356-AA2FFE4460B0}" destId="{DF9E8674-93D0-40A1-96DB-1741FAEBEB46}" srcOrd="2" destOrd="0" parTransId="{533368B6-00A6-4658-9C5E-D629B7A32C9F}" sibTransId="{4245A55F-C225-4A5A-BF9A-5730C8F972C1}"/>
    <dgm:cxn modelId="{83415B58-858C-4441-B9F7-B0D0E6914C3B}" type="presOf" srcId="{ACB56104-A857-4AE8-B6A8-5BC4F77A290B}" destId="{F80555E7-CAFB-443E-9CB7-3651B0B0619E}" srcOrd="0" destOrd="1" presId="urn:microsoft.com/office/officeart/2005/8/layout/hList1"/>
    <dgm:cxn modelId="{3928DC5A-52DE-47F2-9BFC-9808FDF1BCBA}" type="presOf" srcId="{DB9CE9EB-4B44-467A-80B4-C8A1C6A3FF94}" destId="{F80555E7-CAFB-443E-9CB7-3651B0B0619E}" srcOrd="0" destOrd="2" presId="urn:microsoft.com/office/officeart/2005/8/layout/hList1"/>
    <dgm:cxn modelId="{F35F9F85-06B8-495B-8768-2D5BD8CE53EB}" srcId="{02135463-A3B7-47E0-AD45-6F18848018D0}" destId="{38C5E94D-69FC-4DC8-8774-7034E7F4C50D}" srcOrd="2" destOrd="0" parTransId="{64CE1113-42E6-4FE8-99E2-5DD1671539E3}" sibTransId="{5D362F0F-8BCD-4743-A19A-09195BDCCB36}"/>
    <dgm:cxn modelId="{12AA3691-5760-4AD5-8384-A18912664BD0}" srcId="{38C5E94D-69FC-4DC8-8774-7034E7F4C50D}" destId="{3A6AFCD0-6326-4B6B-8F97-AB9A42338C31}" srcOrd="0" destOrd="0" parTransId="{65F170E1-4094-4691-A66A-30C4E914B28B}" sibTransId="{2C8BA349-8A87-4F66-B0F8-7F12C0079BD0}"/>
    <dgm:cxn modelId="{44EBBD93-2250-4B68-991E-9A82DC273FEA}" srcId="{02135463-A3B7-47E0-AD45-6F18848018D0}" destId="{2CF7207B-2805-4C2C-ABF8-2C56D05FA80B}" srcOrd="1" destOrd="0" parTransId="{581F6B1C-7820-4934-81D6-7F40A236DD90}" sibTransId="{AF164A5B-7771-440D-AD40-B0B6E076A3B5}"/>
    <dgm:cxn modelId="{8E7E7694-9C47-403D-A9D2-C13BE86A136A}" type="presOf" srcId="{4DBD3555-C9C5-480F-9483-69B6BE511919}" destId="{B244E81D-1275-40AB-A643-E0419FE4CDF0}" srcOrd="0" destOrd="2" presId="urn:microsoft.com/office/officeart/2005/8/layout/hList1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C37ACAB1-0C4F-42C9-828F-C24E85FCCD6C}" type="presOf" srcId="{7F467422-69E5-4E9C-BCF4-361D13B703A2}" destId="{F80555E7-CAFB-443E-9CB7-3651B0B0619E}" srcOrd="0" destOrd="3" presId="urn:microsoft.com/office/officeart/2005/8/layout/hList1"/>
    <dgm:cxn modelId="{780D98BF-FB18-4633-96CB-4F2CF7A1926A}" srcId="{223F5D2F-B310-4798-9356-AA2FFE4460B0}" destId="{7F467422-69E5-4E9C-BCF4-361D13B703A2}" srcOrd="1" destOrd="0" parTransId="{4607C48F-C8C0-4F57-BE81-AB4111075A23}" sibTransId="{8BA224A9-1645-4E7F-B477-F5CC85BB958E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74FA4EC9-9114-46F4-8795-164FC9850615}" type="presOf" srcId="{33BC6169-C6F8-40C7-A0C4-BBB16BFBF029}" destId="{B244E81D-1275-40AB-A643-E0419FE4CDF0}" srcOrd="0" destOrd="7" presId="urn:microsoft.com/office/officeart/2005/8/layout/hList1"/>
    <dgm:cxn modelId="{8FACB3DB-A175-4BF3-966E-8FBEDA81199E}" type="presOf" srcId="{38C5E94D-69FC-4DC8-8774-7034E7F4C50D}" destId="{B244E81D-1275-40AB-A643-E0419FE4CDF0}" srcOrd="0" destOrd="4" presId="urn:microsoft.com/office/officeart/2005/8/layout/hList1"/>
    <dgm:cxn modelId="{CD13BDDD-4478-475A-B239-55E80D060C34}" srcId="{2CF7207B-2805-4C2C-ABF8-2C56D05FA80B}" destId="{4DBD3555-C9C5-480F-9483-69B6BE511919}" srcOrd="0" destOrd="0" parTransId="{34FFB854-5B88-45E7-A314-D51558EEA09B}" sibTransId="{FF15E2B6-E90C-4BC9-B137-F4DEFB88A4EF}"/>
    <dgm:cxn modelId="{0E2C47E5-B7FF-472F-B0E2-F708CACCC4EE}" srcId="{02135463-A3B7-47E0-AD45-6F18848018D0}" destId="{33BC6169-C6F8-40C7-A0C4-BBB16BFBF029}" srcOrd="3" destOrd="0" parTransId="{A8E25AAC-6E12-448C-B9CD-001FF1ECB533}" sibTransId="{72BC89E7-0456-45FB-9F5D-4691FE5A9146}"/>
    <dgm:cxn modelId="{8884B9F2-20C3-448C-8EF0-818869B79DE7}" srcId="{BD32EA9F-1CC9-45AC-BF44-174B4533D9BE}" destId="{ACB56104-A857-4AE8-B6A8-5BC4F77A290B}" srcOrd="0" destOrd="0" parTransId="{CC3B27B4-3CBD-498E-902D-4709DD1B902F}" sibTransId="{9C7DD548-610A-4B4E-A3A1-13E61BF546F1}"/>
    <dgm:cxn modelId="{0C9BBEF4-CDD6-4649-8A22-54DD52C13CF2}" type="presOf" srcId="{2D2E0CFF-C3A5-4991-9C3C-57B5C99ECEB0}" destId="{B244E81D-1275-40AB-A643-E0419FE4CDF0}" srcOrd="0" destOrd="6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83B987-AB72-4817-95A4-3C2C7E85E497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2135463-A3B7-47E0-AD45-6F18848018D0}">
      <dgm:prSet/>
      <dgm:spPr/>
      <dgm:t>
        <a:bodyPr/>
        <a:lstStyle/>
        <a:p>
          <a:r>
            <a:rPr lang="en-US"/>
            <a:t>Benefits:</a:t>
          </a:r>
        </a:p>
      </dgm:t>
    </dgm:pt>
    <dgm:pt modelId="{67C45346-2D27-45E6-B11B-7C2E62E14DD8}" type="parTrans" cxnId="{74487B29-90E5-4D04-B47A-2748F9D3E3EC}">
      <dgm:prSet/>
      <dgm:spPr/>
      <dgm:t>
        <a:bodyPr/>
        <a:lstStyle/>
        <a:p>
          <a:endParaRPr lang="en-US"/>
        </a:p>
      </dgm:t>
    </dgm:pt>
    <dgm:pt modelId="{1E7F6872-FEB2-4874-B530-F68DA3CCDAA7}" type="sibTrans" cxnId="{74487B29-90E5-4D04-B47A-2748F9D3E3EC}">
      <dgm:prSet/>
      <dgm:spPr/>
      <dgm:t>
        <a:bodyPr/>
        <a:lstStyle/>
        <a:p>
          <a:endParaRPr lang="en-US"/>
        </a:p>
      </dgm:t>
    </dgm:pt>
    <dgm:pt modelId="{CB6DEFF1-69D7-4A52-A033-C53C1F66E692}">
      <dgm:prSet/>
      <dgm:spPr/>
      <dgm:t>
        <a:bodyPr/>
        <a:lstStyle/>
        <a:p>
          <a:r>
            <a:rPr lang="en-US" dirty="0"/>
            <a:t>Getting the Dataverse data to start flowing to the Azure Data Lake is a matter of clicks.</a:t>
          </a:r>
        </a:p>
      </dgm:t>
    </dgm:pt>
    <dgm:pt modelId="{AD951CE2-4E31-4CCF-8813-A5BB721D5DAD}" type="parTrans" cxnId="{CCEE5043-B5C7-4E94-BC7D-048009633DA9}">
      <dgm:prSet/>
      <dgm:spPr/>
      <dgm:t>
        <a:bodyPr/>
        <a:lstStyle/>
        <a:p>
          <a:endParaRPr lang="en-US"/>
        </a:p>
      </dgm:t>
    </dgm:pt>
    <dgm:pt modelId="{045E2190-63F4-4527-A4A8-2E90804BB0C4}" type="sibTrans" cxnId="{CCEE5043-B5C7-4E94-BC7D-048009633DA9}">
      <dgm:prSet/>
      <dgm:spPr/>
      <dgm:t>
        <a:bodyPr/>
        <a:lstStyle/>
        <a:p>
          <a:endParaRPr lang="en-US"/>
        </a:p>
      </dgm:t>
    </dgm:pt>
    <dgm:pt modelId="{223F5D2F-B310-4798-9356-AA2FFE4460B0}">
      <dgm:prSet/>
      <dgm:spPr/>
      <dgm:t>
        <a:bodyPr/>
        <a:lstStyle/>
        <a:p>
          <a:r>
            <a:rPr lang="en-US"/>
            <a:t>Considerations:</a:t>
          </a:r>
        </a:p>
      </dgm:t>
    </dgm:pt>
    <dgm:pt modelId="{104DA17D-9BC2-4F4B-87CF-7CED5E9E7CB5}" type="parTrans" cxnId="{9D09B3C8-C2C4-404F-8060-2959E5D6AD35}">
      <dgm:prSet/>
      <dgm:spPr/>
      <dgm:t>
        <a:bodyPr/>
        <a:lstStyle/>
        <a:p>
          <a:endParaRPr lang="en-US"/>
        </a:p>
      </dgm:t>
    </dgm:pt>
    <dgm:pt modelId="{A40B70AB-2896-480C-90F0-3FF43C7BC0FC}" type="sibTrans" cxnId="{9D09B3C8-C2C4-404F-8060-2959E5D6AD35}">
      <dgm:prSet/>
      <dgm:spPr/>
      <dgm:t>
        <a:bodyPr/>
        <a:lstStyle/>
        <a:p>
          <a:endParaRPr lang="en-US"/>
        </a:p>
      </dgm:t>
    </dgm:pt>
    <dgm:pt modelId="{BD32EA9F-1CC9-45AC-BF44-174B4533D9BE}">
      <dgm:prSet/>
      <dgm:spPr/>
      <dgm:t>
        <a:bodyPr/>
        <a:lstStyle/>
        <a:p>
          <a:r>
            <a:rPr lang="en-US" dirty="0"/>
            <a:t>Azure Data Lake and Azure Synapse Analytics are billed on an Azure subscription.</a:t>
          </a:r>
        </a:p>
      </dgm:t>
    </dgm:pt>
    <dgm:pt modelId="{B9E04E87-F6A6-4D3A-A39B-E9B42A17B70D}" type="parTrans" cxnId="{401D6528-B92A-4F12-951F-80AE0A61F6F8}">
      <dgm:prSet/>
      <dgm:spPr/>
      <dgm:t>
        <a:bodyPr/>
        <a:lstStyle/>
        <a:p>
          <a:endParaRPr lang="en-US"/>
        </a:p>
      </dgm:t>
    </dgm:pt>
    <dgm:pt modelId="{A02F131B-B167-4414-98F2-9AF73B49F53F}" type="sibTrans" cxnId="{401D6528-B92A-4F12-951F-80AE0A61F6F8}">
      <dgm:prSet/>
      <dgm:spPr/>
      <dgm:t>
        <a:bodyPr/>
        <a:lstStyle/>
        <a:p>
          <a:endParaRPr lang="en-US"/>
        </a:p>
      </dgm:t>
    </dgm:pt>
    <dgm:pt modelId="{FE55E613-1453-4BE3-AB8A-E69AF4643E8B}">
      <dgm:prSet/>
      <dgm:spPr/>
      <dgm:t>
        <a:bodyPr/>
        <a:lstStyle/>
        <a:p>
          <a:r>
            <a:rPr lang="en-US" dirty="0"/>
            <a:t>Comes with a serverless SQL pool endpoint you can query with T-SQL.</a:t>
          </a:r>
        </a:p>
      </dgm:t>
    </dgm:pt>
    <dgm:pt modelId="{9115CE06-115E-4503-B8AE-AC96B8326848}" type="parTrans" cxnId="{A4701278-A0C3-4F61-ABB9-3FC67B67FD18}">
      <dgm:prSet/>
      <dgm:spPr/>
      <dgm:t>
        <a:bodyPr/>
        <a:lstStyle/>
        <a:p>
          <a:endParaRPr lang="en-US"/>
        </a:p>
      </dgm:t>
    </dgm:pt>
    <dgm:pt modelId="{F96A3C84-8833-4E2A-8DD2-54B884A5FA60}" type="sibTrans" cxnId="{A4701278-A0C3-4F61-ABB9-3FC67B67FD18}">
      <dgm:prSet/>
      <dgm:spPr/>
      <dgm:t>
        <a:bodyPr/>
        <a:lstStyle/>
        <a:p>
          <a:endParaRPr lang="en-US"/>
        </a:p>
      </dgm:t>
    </dgm:pt>
    <dgm:pt modelId="{BAA0A4CD-33B9-4265-BD9A-2E7FDA148A42}">
      <dgm:prSet/>
      <dgm:spPr/>
      <dgm:t>
        <a:bodyPr/>
        <a:lstStyle/>
        <a:p>
          <a:r>
            <a:rPr lang="en-US" dirty="0"/>
            <a:t>Works as a data warehouse </a:t>
          </a:r>
        </a:p>
      </dgm:t>
    </dgm:pt>
    <dgm:pt modelId="{3659064C-7705-4504-A1A7-F46AF5459266}" type="parTrans" cxnId="{35E895C0-1C78-4C5B-B92C-A5F3CD64FA42}">
      <dgm:prSet/>
      <dgm:spPr/>
      <dgm:t>
        <a:bodyPr/>
        <a:lstStyle/>
        <a:p>
          <a:endParaRPr lang="en-US"/>
        </a:p>
      </dgm:t>
    </dgm:pt>
    <dgm:pt modelId="{244DA223-C8A1-4396-BFDE-A53F7D4357A9}" type="sibTrans" cxnId="{35E895C0-1C78-4C5B-B92C-A5F3CD64FA42}">
      <dgm:prSet/>
      <dgm:spPr/>
      <dgm:t>
        <a:bodyPr/>
        <a:lstStyle/>
        <a:p>
          <a:endParaRPr lang="en-US"/>
        </a:p>
      </dgm:t>
    </dgm:pt>
    <dgm:pt modelId="{799A08CA-B555-405D-A0A8-D0A7B8AD9727}">
      <dgm:prSet/>
      <dgm:spPr/>
      <dgm:t>
        <a:bodyPr/>
        <a:lstStyle/>
        <a:p>
          <a:r>
            <a:rPr lang="en-US" dirty="0"/>
            <a:t>Large volumes and complex query support in Synapse for additional data support and enrichment.</a:t>
          </a:r>
        </a:p>
      </dgm:t>
    </dgm:pt>
    <dgm:pt modelId="{36BF1303-D938-4608-88B4-078FD440C99C}" type="parTrans" cxnId="{14AD0384-BD82-4E68-BEED-37C2D16F9AA0}">
      <dgm:prSet/>
      <dgm:spPr/>
      <dgm:t>
        <a:bodyPr/>
        <a:lstStyle/>
        <a:p>
          <a:endParaRPr lang="en-US"/>
        </a:p>
      </dgm:t>
    </dgm:pt>
    <dgm:pt modelId="{7EAF2EDA-8D5E-49D7-9BAC-F14F26A884FB}" type="sibTrans" cxnId="{14AD0384-BD82-4E68-BEED-37C2D16F9AA0}">
      <dgm:prSet/>
      <dgm:spPr/>
      <dgm:t>
        <a:bodyPr/>
        <a:lstStyle/>
        <a:p>
          <a:endParaRPr lang="en-US"/>
        </a:p>
      </dgm:t>
    </dgm:pt>
    <dgm:pt modelId="{AF2856C2-C6DC-443F-9D20-980E028929A3}">
      <dgm:prSet/>
      <dgm:spPr/>
      <dgm:t>
        <a:bodyPr/>
        <a:lstStyle/>
        <a:p>
          <a:r>
            <a:rPr lang="en-US" dirty="0"/>
            <a:t>Once the data is out of Dataverse, the configured security model is lost (need to add Row Level Security).</a:t>
          </a:r>
        </a:p>
      </dgm:t>
    </dgm:pt>
    <dgm:pt modelId="{7D6AE38E-AD28-49A0-9750-C380AE49981A}" type="parTrans" cxnId="{4D0F8074-B9F2-42FB-A473-12F185DC02F9}">
      <dgm:prSet/>
      <dgm:spPr/>
      <dgm:t>
        <a:bodyPr/>
        <a:lstStyle/>
        <a:p>
          <a:endParaRPr lang="en-US"/>
        </a:p>
      </dgm:t>
    </dgm:pt>
    <dgm:pt modelId="{EE106477-56A6-4A04-B09A-47778C886E8B}" type="sibTrans" cxnId="{4D0F8074-B9F2-42FB-A473-12F185DC02F9}">
      <dgm:prSet/>
      <dgm:spPr/>
      <dgm:t>
        <a:bodyPr/>
        <a:lstStyle/>
        <a:p>
          <a:endParaRPr lang="en-US"/>
        </a:p>
      </dgm:t>
    </dgm:pt>
    <dgm:pt modelId="{0BA8BC8E-27BC-47EB-BC6C-278F78F09D6A}">
      <dgm:prSet/>
      <dgm:spPr/>
      <dgm:t>
        <a:bodyPr/>
        <a:lstStyle/>
        <a:p>
          <a:r>
            <a:rPr lang="en-US" dirty="0"/>
            <a:t>If the customer hits Read/Write contention, there is a private preview for enabling an hourly snapshot for reading and other enhancements in the planning stage.</a:t>
          </a:r>
        </a:p>
      </dgm:t>
    </dgm:pt>
    <dgm:pt modelId="{F93C2199-6D28-4B40-92FA-AFF3677FBC5B}" type="parTrans" cxnId="{F7882C3E-A0F4-4ADF-9B0C-0D475503BF34}">
      <dgm:prSet/>
      <dgm:spPr/>
      <dgm:t>
        <a:bodyPr/>
        <a:lstStyle/>
        <a:p>
          <a:endParaRPr lang="en-US"/>
        </a:p>
      </dgm:t>
    </dgm:pt>
    <dgm:pt modelId="{F8C227B6-DD18-4CE7-B3DD-E3BDEF4154FE}" type="sibTrans" cxnId="{F7882C3E-A0F4-4ADF-9B0C-0D475503BF34}">
      <dgm:prSet/>
      <dgm:spPr/>
      <dgm:t>
        <a:bodyPr/>
        <a:lstStyle/>
        <a:p>
          <a:endParaRPr lang="en-US"/>
        </a:p>
      </dgm:t>
    </dgm:pt>
    <dgm:pt modelId="{A20D3E36-9D4E-4C92-A9B4-1D9AA5C107C6}">
      <dgm:prSet/>
      <dgm:spPr/>
      <dgm:t>
        <a:bodyPr/>
        <a:lstStyle/>
        <a:p>
          <a:r>
            <a:rPr lang="en-US" dirty="0"/>
            <a:t>Date-Time is in UTC format</a:t>
          </a:r>
        </a:p>
      </dgm:t>
    </dgm:pt>
    <dgm:pt modelId="{8B8088FB-1AF8-401B-B62D-1A22D95C35EC}" type="parTrans" cxnId="{85A4AA34-AFC4-45AB-A497-557A79B5D52F}">
      <dgm:prSet/>
      <dgm:spPr/>
      <dgm:t>
        <a:bodyPr/>
        <a:lstStyle/>
        <a:p>
          <a:endParaRPr lang="en-US"/>
        </a:p>
      </dgm:t>
    </dgm:pt>
    <dgm:pt modelId="{387A653B-A846-4FE4-A930-DA025E18061E}" type="sibTrans" cxnId="{85A4AA34-AFC4-45AB-A497-557A79B5D52F}">
      <dgm:prSet/>
      <dgm:spPr/>
      <dgm:t>
        <a:bodyPr/>
        <a:lstStyle/>
        <a:p>
          <a:endParaRPr lang="en-US"/>
        </a:p>
      </dgm:t>
    </dgm:pt>
    <dgm:pt modelId="{ED1E6245-7911-4A3E-9868-202A0955D2C5}" type="pres">
      <dgm:prSet presAssocID="{3D83B987-AB72-4817-95A4-3C2C7E85E497}" presName="Name0" presStyleCnt="0">
        <dgm:presLayoutVars>
          <dgm:dir/>
          <dgm:animLvl val="lvl"/>
          <dgm:resizeHandles val="exact"/>
        </dgm:presLayoutVars>
      </dgm:prSet>
      <dgm:spPr/>
    </dgm:pt>
    <dgm:pt modelId="{5C7198F1-848E-43A5-BCE6-C16F382D715B}" type="pres">
      <dgm:prSet presAssocID="{02135463-A3B7-47E0-AD45-6F18848018D0}" presName="composite" presStyleCnt="0"/>
      <dgm:spPr/>
    </dgm:pt>
    <dgm:pt modelId="{F457E057-728E-498D-B4F5-902DA6D0C8AE}" type="pres">
      <dgm:prSet presAssocID="{02135463-A3B7-47E0-AD45-6F18848018D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B244E81D-1275-40AB-A643-E0419FE4CDF0}" type="pres">
      <dgm:prSet presAssocID="{02135463-A3B7-47E0-AD45-6F18848018D0}" presName="desTx" presStyleLbl="alignAccFollowNode1" presStyleIdx="0" presStyleCnt="2">
        <dgm:presLayoutVars>
          <dgm:bulletEnabled val="1"/>
        </dgm:presLayoutVars>
      </dgm:prSet>
      <dgm:spPr/>
    </dgm:pt>
    <dgm:pt modelId="{940498EB-9743-4ADC-91DD-2B3189AF9BF4}" type="pres">
      <dgm:prSet presAssocID="{1E7F6872-FEB2-4874-B530-F68DA3CCDAA7}" presName="space" presStyleCnt="0"/>
      <dgm:spPr/>
    </dgm:pt>
    <dgm:pt modelId="{75C42F96-4CAD-4F8D-9606-A54769ED9739}" type="pres">
      <dgm:prSet presAssocID="{223F5D2F-B310-4798-9356-AA2FFE4460B0}" presName="composite" presStyleCnt="0"/>
      <dgm:spPr/>
    </dgm:pt>
    <dgm:pt modelId="{11577781-B0B0-4371-AF49-F31EBCF78131}" type="pres">
      <dgm:prSet presAssocID="{223F5D2F-B310-4798-9356-AA2FFE4460B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F80555E7-CAFB-443E-9CB7-3651B0B0619E}" type="pres">
      <dgm:prSet presAssocID="{223F5D2F-B310-4798-9356-AA2FFE4460B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F45F312-502E-444E-A818-0429EC79ACD4}" type="presOf" srcId="{AF2856C2-C6DC-443F-9D20-980E028929A3}" destId="{F80555E7-CAFB-443E-9CB7-3651B0B0619E}" srcOrd="0" destOrd="2" presId="urn:microsoft.com/office/officeart/2005/8/layout/hList1"/>
    <dgm:cxn modelId="{B71DCE25-5DFC-468C-B0E2-005C4E64D710}" type="presOf" srcId="{3D83B987-AB72-4817-95A4-3C2C7E85E497}" destId="{ED1E6245-7911-4A3E-9868-202A0955D2C5}" srcOrd="0" destOrd="0" presId="urn:microsoft.com/office/officeart/2005/8/layout/hList1"/>
    <dgm:cxn modelId="{401D6528-B92A-4F12-951F-80AE0A61F6F8}" srcId="{223F5D2F-B310-4798-9356-AA2FFE4460B0}" destId="{BD32EA9F-1CC9-45AC-BF44-174B4533D9BE}" srcOrd="0" destOrd="0" parTransId="{B9E04E87-F6A6-4D3A-A39B-E9B42A17B70D}" sibTransId="{A02F131B-B167-4414-98F2-9AF73B49F53F}"/>
    <dgm:cxn modelId="{74487B29-90E5-4D04-B47A-2748F9D3E3EC}" srcId="{3D83B987-AB72-4817-95A4-3C2C7E85E497}" destId="{02135463-A3B7-47E0-AD45-6F18848018D0}" srcOrd="0" destOrd="0" parTransId="{67C45346-2D27-45E6-B11B-7C2E62E14DD8}" sibTransId="{1E7F6872-FEB2-4874-B530-F68DA3CCDAA7}"/>
    <dgm:cxn modelId="{4616662F-C1B7-4D7E-8584-47D413295139}" type="presOf" srcId="{223F5D2F-B310-4798-9356-AA2FFE4460B0}" destId="{11577781-B0B0-4371-AF49-F31EBCF78131}" srcOrd="0" destOrd="0" presId="urn:microsoft.com/office/officeart/2005/8/layout/hList1"/>
    <dgm:cxn modelId="{85A4AA34-AFC4-45AB-A497-557A79B5D52F}" srcId="{223F5D2F-B310-4798-9356-AA2FFE4460B0}" destId="{A20D3E36-9D4E-4C92-A9B4-1D9AA5C107C6}" srcOrd="1" destOrd="0" parTransId="{8B8088FB-1AF8-401B-B62D-1A22D95C35EC}" sibTransId="{387A653B-A846-4FE4-A930-DA025E18061E}"/>
    <dgm:cxn modelId="{F7882C3E-A0F4-4ADF-9B0C-0D475503BF34}" srcId="{223F5D2F-B310-4798-9356-AA2FFE4460B0}" destId="{0BA8BC8E-27BC-47EB-BC6C-278F78F09D6A}" srcOrd="3" destOrd="0" parTransId="{F93C2199-6D28-4B40-92FA-AFF3677FBC5B}" sibTransId="{F8C227B6-DD18-4CE7-B3DD-E3BDEF4154FE}"/>
    <dgm:cxn modelId="{CCEE5043-B5C7-4E94-BC7D-048009633DA9}" srcId="{02135463-A3B7-47E0-AD45-6F18848018D0}" destId="{CB6DEFF1-69D7-4A52-A033-C53C1F66E692}" srcOrd="0" destOrd="0" parTransId="{AD951CE2-4E31-4CCF-8813-A5BB721D5DAD}" sibTransId="{045E2190-63F4-4527-A4A8-2E90804BB0C4}"/>
    <dgm:cxn modelId="{DA1CEC66-16AC-4B90-B6A7-414FA803BCD4}" type="presOf" srcId="{BD32EA9F-1CC9-45AC-BF44-174B4533D9BE}" destId="{F80555E7-CAFB-443E-9CB7-3651B0B0619E}" srcOrd="0" destOrd="0" presId="urn:microsoft.com/office/officeart/2005/8/layout/hList1"/>
    <dgm:cxn modelId="{FEC2264D-4720-49C8-B7CF-E64172B168D8}" type="presOf" srcId="{BAA0A4CD-33B9-4265-BD9A-2E7FDA148A42}" destId="{B244E81D-1275-40AB-A643-E0419FE4CDF0}" srcOrd="0" destOrd="2" presId="urn:microsoft.com/office/officeart/2005/8/layout/hList1"/>
    <dgm:cxn modelId="{4D0F8074-B9F2-42FB-A473-12F185DC02F9}" srcId="{223F5D2F-B310-4798-9356-AA2FFE4460B0}" destId="{AF2856C2-C6DC-443F-9D20-980E028929A3}" srcOrd="2" destOrd="0" parTransId="{7D6AE38E-AD28-49A0-9750-C380AE49981A}" sibTransId="{EE106477-56A6-4A04-B09A-47778C886E8B}"/>
    <dgm:cxn modelId="{A4701278-A0C3-4F61-ABB9-3FC67B67FD18}" srcId="{02135463-A3B7-47E0-AD45-6F18848018D0}" destId="{FE55E613-1453-4BE3-AB8A-E69AF4643E8B}" srcOrd="1" destOrd="0" parTransId="{9115CE06-115E-4503-B8AE-AC96B8326848}" sibTransId="{F96A3C84-8833-4E2A-8DD2-54B884A5FA60}"/>
    <dgm:cxn modelId="{14AD0384-BD82-4E68-BEED-37C2D16F9AA0}" srcId="{02135463-A3B7-47E0-AD45-6F18848018D0}" destId="{799A08CA-B555-405D-A0A8-D0A7B8AD9727}" srcOrd="3" destOrd="0" parTransId="{36BF1303-D938-4608-88B4-078FD440C99C}" sibTransId="{7EAF2EDA-8D5E-49D7-9BAC-F14F26A884FB}"/>
    <dgm:cxn modelId="{3D1F279C-20C8-4D54-A083-63CAA8D5157E}" type="presOf" srcId="{CB6DEFF1-69D7-4A52-A033-C53C1F66E692}" destId="{B244E81D-1275-40AB-A643-E0419FE4CDF0}" srcOrd="0" destOrd="0" presId="urn:microsoft.com/office/officeart/2005/8/layout/hList1"/>
    <dgm:cxn modelId="{35E895C0-1C78-4C5B-B92C-A5F3CD64FA42}" srcId="{02135463-A3B7-47E0-AD45-6F18848018D0}" destId="{BAA0A4CD-33B9-4265-BD9A-2E7FDA148A42}" srcOrd="2" destOrd="0" parTransId="{3659064C-7705-4504-A1A7-F46AF5459266}" sibTransId="{244DA223-C8A1-4396-BFDE-A53F7D4357A9}"/>
    <dgm:cxn modelId="{AC84EEC4-6647-4B89-B96B-B5E58000E094}" type="presOf" srcId="{02135463-A3B7-47E0-AD45-6F18848018D0}" destId="{F457E057-728E-498D-B4F5-902DA6D0C8AE}" srcOrd="0" destOrd="0" presId="urn:microsoft.com/office/officeart/2005/8/layout/hList1"/>
    <dgm:cxn modelId="{9D09B3C8-C2C4-404F-8060-2959E5D6AD35}" srcId="{3D83B987-AB72-4817-95A4-3C2C7E85E497}" destId="{223F5D2F-B310-4798-9356-AA2FFE4460B0}" srcOrd="1" destOrd="0" parTransId="{104DA17D-9BC2-4F4B-87CF-7CED5E9E7CB5}" sibTransId="{A40B70AB-2896-480C-90F0-3FF43C7BC0FC}"/>
    <dgm:cxn modelId="{E79E9ED0-D261-490C-A8BC-F8845B1CAE7E}" type="presOf" srcId="{799A08CA-B555-405D-A0A8-D0A7B8AD9727}" destId="{B244E81D-1275-40AB-A643-E0419FE4CDF0}" srcOrd="0" destOrd="3" presId="urn:microsoft.com/office/officeart/2005/8/layout/hList1"/>
    <dgm:cxn modelId="{B73934FC-C277-4B4C-87F5-B22353ABFDD2}" type="presOf" srcId="{A20D3E36-9D4E-4C92-A9B4-1D9AA5C107C6}" destId="{F80555E7-CAFB-443E-9CB7-3651B0B0619E}" srcOrd="0" destOrd="1" presId="urn:microsoft.com/office/officeart/2005/8/layout/hList1"/>
    <dgm:cxn modelId="{6E1DD9FC-FF96-455F-8340-30793355F7BF}" type="presOf" srcId="{FE55E613-1453-4BE3-AB8A-E69AF4643E8B}" destId="{B244E81D-1275-40AB-A643-E0419FE4CDF0}" srcOrd="0" destOrd="1" presId="urn:microsoft.com/office/officeart/2005/8/layout/hList1"/>
    <dgm:cxn modelId="{475087FE-C567-420B-9BA3-8B29D81CD274}" type="presOf" srcId="{0BA8BC8E-27BC-47EB-BC6C-278F78F09D6A}" destId="{F80555E7-CAFB-443E-9CB7-3651B0B0619E}" srcOrd="0" destOrd="3" presId="urn:microsoft.com/office/officeart/2005/8/layout/hList1"/>
    <dgm:cxn modelId="{26CC958A-5020-47D0-8A63-E111B525EB38}" type="presParOf" srcId="{ED1E6245-7911-4A3E-9868-202A0955D2C5}" destId="{5C7198F1-848E-43A5-BCE6-C16F382D715B}" srcOrd="0" destOrd="0" presId="urn:microsoft.com/office/officeart/2005/8/layout/hList1"/>
    <dgm:cxn modelId="{4F8A4011-6068-4B1C-A669-0225359F324E}" type="presParOf" srcId="{5C7198F1-848E-43A5-BCE6-C16F382D715B}" destId="{F457E057-728E-498D-B4F5-902DA6D0C8AE}" srcOrd="0" destOrd="0" presId="urn:microsoft.com/office/officeart/2005/8/layout/hList1"/>
    <dgm:cxn modelId="{E27A86E1-8C0B-46FA-A823-25E00D4360B7}" type="presParOf" srcId="{5C7198F1-848E-43A5-BCE6-C16F382D715B}" destId="{B244E81D-1275-40AB-A643-E0419FE4CDF0}" srcOrd="1" destOrd="0" presId="urn:microsoft.com/office/officeart/2005/8/layout/hList1"/>
    <dgm:cxn modelId="{C7959619-22EC-4C4B-A4C0-DD14CA6D4A1D}" type="presParOf" srcId="{ED1E6245-7911-4A3E-9868-202A0955D2C5}" destId="{940498EB-9743-4ADC-91DD-2B3189AF9BF4}" srcOrd="1" destOrd="0" presId="urn:microsoft.com/office/officeart/2005/8/layout/hList1"/>
    <dgm:cxn modelId="{AA4C5E25-2724-4371-B1F2-A15952826D4D}" type="presParOf" srcId="{ED1E6245-7911-4A3E-9868-202A0955D2C5}" destId="{75C42F96-4CAD-4F8D-9606-A54769ED9739}" srcOrd="2" destOrd="0" presId="urn:microsoft.com/office/officeart/2005/8/layout/hList1"/>
    <dgm:cxn modelId="{44DF12CB-3EE4-49B5-8A7A-819E1D471FCA}" type="presParOf" srcId="{75C42F96-4CAD-4F8D-9606-A54769ED9739}" destId="{11577781-B0B0-4371-AF49-F31EBCF78131}" srcOrd="0" destOrd="0" presId="urn:microsoft.com/office/officeart/2005/8/layout/hList1"/>
    <dgm:cxn modelId="{3DCCCA72-D454-4B36-9657-4B093F268F30}" type="presParOf" srcId="{75C42F96-4CAD-4F8D-9606-A54769ED9739}" destId="{F80555E7-CAFB-443E-9CB7-3651B0B061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CFA1D13-9BB5-4193-B17C-6B838EFAE854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398EBE0-F2CD-446E-B1DC-7401321E5CF3}">
      <dgm:prSet/>
      <dgm:spPr/>
      <dgm:t>
        <a:bodyPr/>
        <a:lstStyle/>
        <a:p>
          <a:r>
            <a:rPr lang="en-US" dirty="0"/>
            <a:t>Expand the usability and value of your apps</a:t>
          </a:r>
        </a:p>
      </dgm:t>
    </dgm:pt>
    <dgm:pt modelId="{9E2A6F82-270D-4601-BFF9-812C9B279662}" type="parTrans" cxnId="{93EA2C10-6849-48D3-9D76-107D5A18BC34}">
      <dgm:prSet/>
      <dgm:spPr/>
      <dgm:t>
        <a:bodyPr/>
        <a:lstStyle/>
        <a:p>
          <a:endParaRPr lang="en-US"/>
        </a:p>
      </dgm:t>
    </dgm:pt>
    <dgm:pt modelId="{40728A86-F417-442F-A30F-E3D755DD37D3}" type="sibTrans" cxnId="{93EA2C10-6849-48D3-9D76-107D5A18BC34}">
      <dgm:prSet/>
      <dgm:spPr/>
      <dgm:t>
        <a:bodyPr/>
        <a:lstStyle/>
        <a:p>
          <a:endParaRPr lang="en-US"/>
        </a:p>
      </dgm:t>
    </dgm:pt>
    <dgm:pt modelId="{AE3E99C6-B7EC-4133-B7BD-F119F6A94926}">
      <dgm:prSet/>
      <dgm:spPr/>
      <dgm:t>
        <a:bodyPr/>
        <a:lstStyle/>
        <a:p>
          <a:r>
            <a:rPr lang="en-US" dirty="0"/>
            <a:t>Add a 360º overview for users / managers</a:t>
          </a:r>
        </a:p>
      </dgm:t>
    </dgm:pt>
    <dgm:pt modelId="{62EF7E91-A164-4A7B-94EA-7181F4601639}" type="parTrans" cxnId="{01DFBE8D-65F1-4DE9-943B-CACC09726B7D}">
      <dgm:prSet/>
      <dgm:spPr/>
      <dgm:t>
        <a:bodyPr/>
        <a:lstStyle/>
        <a:p>
          <a:endParaRPr lang="en-US"/>
        </a:p>
      </dgm:t>
    </dgm:pt>
    <dgm:pt modelId="{0E050EBA-700E-4569-9D55-10E3B6C40D3E}" type="sibTrans" cxnId="{01DFBE8D-65F1-4DE9-943B-CACC09726B7D}">
      <dgm:prSet/>
      <dgm:spPr/>
      <dgm:t>
        <a:bodyPr/>
        <a:lstStyle/>
        <a:p>
          <a:endParaRPr lang="en-US"/>
        </a:p>
      </dgm:t>
    </dgm:pt>
    <dgm:pt modelId="{B38B04F3-65D2-43FE-A92A-32609759841D}">
      <dgm:prSet/>
      <dgm:spPr/>
      <dgm:t>
        <a:bodyPr/>
        <a:lstStyle/>
        <a:p>
          <a:r>
            <a:rPr lang="en-US" dirty="0"/>
            <a:t>Dataverse data – Without 50K row limits</a:t>
          </a:r>
        </a:p>
      </dgm:t>
    </dgm:pt>
    <dgm:pt modelId="{D1E36E20-6835-42CC-B711-F7D2ED304164}" type="parTrans" cxnId="{BD08900C-0E40-4DB4-B841-BC0BB50D63AD}">
      <dgm:prSet/>
      <dgm:spPr/>
      <dgm:t>
        <a:bodyPr/>
        <a:lstStyle/>
        <a:p>
          <a:endParaRPr lang="en-US"/>
        </a:p>
      </dgm:t>
    </dgm:pt>
    <dgm:pt modelId="{52EFCA55-D399-44F0-BFDD-C890F4A73115}" type="sibTrans" cxnId="{BD08900C-0E40-4DB4-B841-BC0BB50D63AD}">
      <dgm:prSet/>
      <dgm:spPr/>
      <dgm:t>
        <a:bodyPr/>
        <a:lstStyle/>
        <a:p>
          <a:endParaRPr lang="en-US"/>
        </a:p>
      </dgm:t>
    </dgm:pt>
    <dgm:pt modelId="{5AF8145A-55B1-4B67-843E-8E9214F79D3B}">
      <dgm:prSet/>
      <dgm:spPr/>
      <dgm:t>
        <a:bodyPr/>
        <a:lstStyle/>
        <a:p>
          <a:r>
            <a:rPr lang="en-US" dirty="0"/>
            <a:t>External data – Combine without lift-and-shift</a:t>
          </a:r>
        </a:p>
      </dgm:t>
    </dgm:pt>
    <dgm:pt modelId="{B8F1640A-563B-4DBA-84AB-D2D1F46C919D}" type="parTrans" cxnId="{6F560A98-C966-409C-BC88-6E6DF980DC16}">
      <dgm:prSet/>
      <dgm:spPr/>
      <dgm:t>
        <a:bodyPr/>
        <a:lstStyle/>
        <a:p>
          <a:endParaRPr lang="en-US"/>
        </a:p>
      </dgm:t>
    </dgm:pt>
    <dgm:pt modelId="{9E63F898-E802-4E98-AE6E-615724C12B0E}" type="sibTrans" cxnId="{6F560A98-C966-409C-BC88-6E6DF980DC16}">
      <dgm:prSet/>
      <dgm:spPr/>
      <dgm:t>
        <a:bodyPr/>
        <a:lstStyle/>
        <a:p>
          <a:endParaRPr lang="en-US"/>
        </a:p>
      </dgm:t>
    </dgm:pt>
    <dgm:pt modelId="{3F991BB9-437A-49F6-8409-EA3C0975D7FC}">
      <dgm:prSet/>
      <dgm:spPr/>
      <dgm:t>
        <a:bodyPr/>
        <a:lstStyle/>
        <a:p>
          <a:r>
            <a:rPr lang="en-US" dirty="0"/>
            <a:t>Contextual Reports</a:t>
          </a:r>
        </a:p>
      </dgm:t>
    </dgm:pt>
    <dgm:pt modelId="{98C6AA16-BAF4-4332-8DB8-B633D1CCC070}" type="parTrans" cxnId="{4438F4F4-3154-49CF-89B2-3661AF799D2C}">
      <dgm:prSet/>
      <dgm:spPr/>
      <dgm:t>
        <a:bodyPr/>
        <a:lstStyle/>
        <a:p>
          <a:endParaRPr lang="en-US"/>
        </a:p>
      </dgm:t>
    </dgm:pt>
    <dgm:pt modelId="{9ADBC39F-862F-4FAE-AA11-5D2957CD3ACD}" type="sibTrans" cxnId="{4438F4F4-3154-49CF-89B2-3661AF799D2C}">
      <dgm:prSet/>
      <dgm:spPr/>
      <dgm:t>
        <a:bodyPr/>
        <a:lstStyle/>
        <a:p>
          <a:endParaRPr lang="en-US"/>
        </a:p>
      </dgm:t>
    </dgm:pt>
    <dgm:pt modelId="{8839A9DD-922C-4A0F-9CA6-ECCC559392CB}">
      <dgm:prSet/>
      <dgm:spPr/>
      <dgm:t>
        <a:bodyPr/>
        <a:lstStyle/>
        <a:p>
          <a:r>
            <a:rPr lang="en-US" dirty="0"/>
            <a:t>360º View from within an individual record</a:t>
          </a:r>
        </a:p>
      </dgm:t>
    </dgm:pt>
    <dgm:pt modelId="{F87568D9-ECBC-44D2-A7DF-EC977ECE998A}" type="parTrans" cxnId="{6D1F7CF8-6ADC-49F2-8473-C18B372BBA55}">
      <dgm:prSet/>
      <dgm:spPr/>
      <dgm:t>
        <a:bodyPr/>
        <a:lstStyle/>
        <a:p>
          <a:endParaRPr lang="en-US"/>
        </a:p>
      </dgm:t>
    </dgm:pt>
    <dgm:pt modelId="{57609724-042A-4943-8056-55CC0530C236}" type="sibTrans" cxnId="{6D1F7CF8-6ADC-49F2-8473-C18B372BBA55}">
      <dgm:prSet/>
      <dgm:spPr/>
      <dgm:t>
        <a:bodyPr/>
        <a:lstStyle/>
        <a:p>
          <a:endParaRPr lang="en-US"/>
        </a:p>
      </dgm:t>
    </dgm:pt>
    <dgm:pt modelId="{340305BC-FD08-4D58-8917-23D3BCD3FCD9}">
      <dgm:prSet/>
      <dgm:spPr/>
      <dgm:t>
        <a:bodyPr/>
        <a:lstStyle/>
        <a:p>
          <a:r>
            <a:rPr lang="en-US" dirty="0"/>
            <a:t>Your app becomes the go-to source.</a:t>
          </a:r>
        </a:p>
      </dgm:t>
    </dgm:pt>
    <dgm:pt modelId="{91426655-3B95-403F-8F15-FB8C3B788050}" type="parTrans" cxnId="{DAAE0C0A-6085-4015-AF28-0414920162A9}">
      <dgm:prSet/>
      <dgm:spPr/>
      <dgm:t>
        <a:bodyPr/>
        <a:lstStyle/>
        <a:p>
          <a:endParaRPr lang="en-US"/>
        </a:p>
      </dgm:t>
    </dgm:pt>
    <dgm:pt modelId="{0E3B57D9-E2A7-4DA5-9F64-8DE2FBF385AE}" type="sibTrans" cxnId="{DAAE0C0A-6085-4015-AF28-0414920162A9}">
      <dgm:prSet/>
      <dgm:spPr/>
      <dgm:t>
        <a:bodyPr/>
        <a:lstStyle/>
        <a:p>
          <a:endParaRPr lang="en-US"/>
        </a:p>
      </dgm:t>
    </dgm:pt>
    <dgm:pt modelId="{B0861FDE-13D8-411F-9D29-6893A714600F}">
      <dgm:prSet/>
      <dgm:spPr/>
      <dgm:t>
        <a:bodyPr/>
        <a:lstStyle/>
        <a:p>
          <a:r>
            <a:rPr lang="en-US" dirty="0"/>
            <a:t>Finally – The real benefit:</a:t>
          </a:r>
        </a:p>
      </dgm:t>
    </dgm:pt>
    <dgm:pt modelId="{E272303B-CED5-42F2-97C5-F0A60EAC16CC}" type="parTrans" cxnId="{1FD64763-F256-4701-8C0A-349DDADD47E6}">
      <dgm:prSet/>
      <dgm:spPr/>
      <dgm:t>
        <a:bodyPr/>
        <a:lstStyle/>
        <a:p>
          <a:endParaRPr lang="en-US"/>
        </a:p>
      </dgm:t>
    </dgm:pt>
    <dgm:pt modelId="{E932759D-0911-4F54-93E3-FA96BE31885B}" type="sibTrans" cxnId="{1FD64763-F256-4701-8C0A-349DDADD47E6}">
      <dgm:prSet/>
      <dgm:spPr/>
      <dgm:t>
        <a:bodyPr/>
        <a:lstStyle/>
        <a:p>
          <a:endParaRPr lang="en-US"/>
        </a:p>
      </dgm:t>
    </dgm:pt>
    <dgm:pt modelId="{2E504ECD-123D-4AEB-9F68-FD2D4430DA0A}">
      <dgm:prSet/>
      <dgm:spPr/>
      <dgm:t>
        <a:bodyPr/>
        <a:lstStyle/>
        <a:p>
          <a:r>
            <a:rPr lang="en-US" dirty="0"/>
            <a:t>Dataverse is the best way to expose the value of the data in your app to Business Decision makers</a:t>
          </a:r>
        </a:p>
      </dgm:t>
    </dgm:pt>
    <dgm:pt modelId="{27843292-02EA-41A0-B2BB-1776A597A197}" type="parTrans" cxnId="{8953D84B-E3A7-4177-B7BD-7FDA8AF7D78F}">
      <dgm:prSet/>
      <dgm:spPr/>
      <dgm:t>
        <a:bodyPr/>
        <a:lstStyle/>
        <a:p>
          <a:endParaRPr lang="en-US"/>
        </a:p>
      </dgm:t>
    </dgm:pt>
    <dgm:pt modelId="{EA59B4E2-8A92-4CBE-AACF-9763540845DF}" type="sibTrans" cxnId="{8953D84B-E3A7-4177-B7BD-7FDA8AF7D78F}">
      <dgm:prSet/>
      <dgm:spPr/>
      <dgm:t>
        <a:bodyPr/>
        <a:lstStyle/>
        <a:p>
          <a:endParaRPr lang="en-US"/>
        </a:p>
      </dgm:t>
    </dgm:pt>
    <dgm:pt modelId="{415A1EAF-1D51-420B-97C1-794A8CA18F47}">
      <dgm:prSet/>
      <dgm:spPr/>
      <dgm:t>
        <a:bodyPr/>
        <a:lstStyle/>
        <a:p>
          <a:r>
            <a:rPr lang="en-US" dirty="0"/>
            <a:t>Increase speed and completeness of adoption </a:t>
          </a:r>
        </a:p>
      </dgm:t>
    </dgm:pt>
    <dgm:pt modelId="{0E52894D-E13E-4153-9CA3-B60E72142784}" type="parTrans" cxnId="{3C701D70-7BA5-4B83-9486-0C18A3756D5D}">
      <dgm:prSet/>
      <dgm:spPr/>
      <dgm:t>
        <a:bodyPr/>
        <a:lstStyle/>
        <a:p>
          <a:endParaRPr lang="en-US"/>
        </a:p>
      </dgm:t>
    </dgm:pt>
    <dgm:pt modelId="{7E2530A9-2054-4A2E-A875-29BE956A7143}" type="sibTrans" cxnId="{3C701D70-7BA5-4B83-9486-0C18A3756D5D}">
      <dgm:prSet/>
      <dgm:spPr/>
      <dgm:t>
        <a:bodyPr/>
        <a:lstStyle/>
        <a:p>
          <a:endParaRPr lang="en-US"/>
        </a:p>
      </dgm:t>
    </dgm:pt>
    <dgm:pt modelId="{F0E6E913-3091-4ED5-8701-5BECE45AE1B4}">
      <dgm:prSet/>
      <dgm:spPr/>
      <dgm:t>
        <a:bodyPr/>
        <a:lstStyle/>
        <a:p>
          <a:r>
            <a:rPr lang="en-US" dirty="0"/>
            <a:t>Built-in Artificial Intelligence over your data</a:t>
          </a:r>
        </a:p>
      </dgm:t>
    </dgm:pt>
    <dgm:pt modelId="{E19B8D62-3A92-4BB1-9F7C-D6C1E00CB059}" type="parTrans" cxnId="{0836339B-9FD4-4892-BC62-93E677EB2D1E}">
      <dgm:prSet/>
      <dgm:spPr/>
      <dgm:t>
        <a:bodyPr/>
        <a:lstStyle/>
        <a:p>
          <a:endParaRPr lang="en-US"/>
        </a:p>
      </dgm:t>
    </dgm:pt>
    <dgm:pt modelId="{337FB58B-064A-4B73-A42D-913C5CFAA1BD}" type="sibTrans" cxnId="{0836339B-9FD4-4892-BC62-93E677EB2D1E}">
      <dgm:prSet/>
      <dgm:spPr/>
      <dgm:t>
        <a:bodyPr/>
        <a:lstStyle/>
        <a:p>
          <a:endParaRPr lang="en-US"/>
        </a:p>
      </dgm:t>
    </dgm:pt>
    <dgm:pt modelId="{C66A636E-26FA-4F2E-81B1-B4D5C2166D49}" type="pres">
      <dgm:prSet presAssocID="{2CFA1D13-9BB5-4193-B17C-6B838EFAE854}" presName="linear" presStyleCnt="0">
        <dgm:presLayoutVars>
          <dgm:dir/>
          <dgm:animLvl val="lvl"/>
          <dgm:resizeHandles val="exact"/>
        </dgm:presLayoutVars>
      </dgm:prSet>
      <dgm:spPr/>
    </dgm:pt>
    <dgm:pt modelId="{92BB8AEB-98A9-445A-BF6F-7F37D19EB662}" type="pres">
      <dgm:prSet presAssocID="{A398EBE0-F2CD-446E-B1DC-7401321E5CF3}" presName="parentLin" presStyleCnt="0"/>
      <dgm:spPr/>
    </dgm:pt>
    <dgm:pt modelId="{F7C7CC3D-B825-4F0C-9186-1A21C3775973}" type="pres">
      <dgm:prSet presAssocID="{A398EBE0-F2CD-446E-B1DC-7401321E5CF3}" presName="parentLeftMargin" presStyleLbl="node1" presStyleIdx="0" presStyleCnt="3"/>
      <dgm:spPr/>
    </dgm:pt>
    <dgm:pt modelId="{502AFF02-4623-4A95-B257-31495EBE9DC7}" type="pres">
      <dgm:prSet presAssocID="{A398EBE0-F2CD-446E-B1DC-7401321E5CF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6AE6547-C79B-482B-B024-444E670204B0}" type="pres">
      <dgm:prSet presAssocID="{A398EBE0-F2CD-446E-B1DC-7401321E5CF3}" presName="negativeSpace" presStyleCnt="0"/>
      <dgm:spPr/>
    </dgm:pt>
    <dgm:pt modelId="{B61CF21A-4AE1-48BB-8797-CD0A485D42D3}" type="pres">
      <dgm:prSet presAssocID="{A398EBE0-F2CD-446E-B1DC-7401321E5CF3}" presName="childText" presStyleLbl="conFgAcc1" presStyleIdx="0" presStyleCnt="3">
        <dgm:presLayoutVars>
          <dgm:bulletEnabled val="1"/>
        </dgm:presLayoutVars>
      </dgm:prSet>
      <dgm:spPr/>
    </dgm:pt>
    <dgm:pt modelId="{1D429D2C-440B-4422-9206-B0A9E9AF7C9D}" type="pres">
      <dgm:prSet presAssocID="{40728A86-F417-442F-A30F-E3D755DD37D3}" presName="spaceBetweenRectangles" presStyleCnt="0"/>
      <dgm:spPr/>
    </dgm:pt>
    <dgm:pt modelId="{7B25AF7F-D29C-4B74-B6D4-C3C880A7D5C3}" type="pres">
      <dgm:prSet presAssocID="{3F991BB9-437A-49F6-8409-EA3C0975D7FC}" presName="parentLin" presStyleCnt="0"/>
      <dgm:spPr/>
    </dgm:pt>
    <dgm:pt modelId="{3016DA16-45BE-4C8B-B432-E47D394ED5D6}" type="pres">
      <dgm:prSet presAssocID="{3F991BB9-437A-49F6-8409-EA3C0975D7FC}" presName="parentLeftMargin" presStyleLbl="node1" presStyleIdx="0" presStyleCnt="3"/>
      <dgm:spPr/>
    </dgm:pt>
    <dgm:pt modelId="{25472EB6-6F37-4876-A355-1CE2E776EAB4}" type="pres">
      <dgm:prSet presAssocID="{3F991BB9-437A-49F6-8409-EA3C0975D7F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4A7E6D4-5AE2-4E95-A361-E61401C94732}" type="pres">
      <dgm:prSet presAssocID="{3F991BB9-437A-49F6-8409-EA3C0975D7FC}" presName="negativeSpace" presStyleCnt="0"/>
      <dgm:spPr/>
    </dgm:pt>
    <dgm:pt modelId="{3F7A1910-0AA1-402A-93F9-941D6603D06B}" type="pres">
      <dgm:prSet presAssocID="{3F991BB9-437A-49F6-8409-EA3C0975D7FC}" presName="childText" presStyleLbl="conFgAcc1" presStyleIdx="1" presStyleCnt="3">
        <dgm:presLayoutVars>
          <dgm:bulletEnabled val="1"/>
        </dgm:presLayoutVars>
      </dgm:prSet>
      <dgm:spPr/>
    </dgm:pt>
    <dgm:pt modelId="{917A11F8-7857-4601-BE3A-9C082471C596}" type="pres">
      <dgm:prSet presAssocID="{9ADBC39F-862F-4FAE-AA11-5D2957CD3ACD}" presName="spaceBetweenRectangles" presStyleCnt="0"/>
      <dgm:spPr/>
    </dgm:pt>
    <dgm:pt modelId="{28725475-AF0C-4081-A84A-446582756297}" type="pres">
      <dgm:prSet presAssocID="{B0861FDE-13D8-411F-9D29-6893A714600F}" presName="parentLin" presStyleCnt="0"/>
      <dgm:spPr/>
    </dgm:pt>
    <dgm:pt modelId="{AA13A8A9-A846-41E2-AC1F-FB6959573ADD}" type="pres">
      <dgm:prSet presAssocID="{B0861FDE-13D8-411F-9D29-6893A714600F}" presName="parentLeftMargin" presStyleLbl="node1" presStyleIdx="1" presStyleCnt="3"/>
      <dgm:spPr/>
    </dgm:pt>
    <dgm:pt modelId="{DFA28DB1-368A-4DBB-9170-7B7324BF2792}" type="pres">
      <dgm:prSet presAssocID="{B0861FDE-13D8-411F-9D29-6893A714600F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871EAB8-087F-41C0-8435-7C0873226407}" type="pres">
      <dgm:prSet presAssocID="{B0861FDE-13D8-411F-9D29-6893A714600F}" presName="negativeSpace" presStyleCnt="0"/>
      <dgm:spPr/>
    </dgm:pt>
    <dgm:pt modelId="{AE063AFC-74EE-4267-B1CA-F287991EA16F}" type="pres">
      <dgm:prSet presAssocID="{B0861FDE-13D8-411F-9D29-6893A714600F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03F8B00-BA60-4F31-9FB5-1294804D73EE}" type="presOf" srcId="{A398EBE0-F2CD-446E-B1DC-7401321E5CF3}" destId="{F7C7CC3D-B825-4F0C-9186-1A21C3775973}" srcOrd="0" destOrd="0" presId="urn:microsoft.com/office/officeart/2005/8/layout/list1"/>
    <dgm:cxn modelId="{FC772A03-0709-4E1C-910A-6B051AAAE4AC}" type="presOf" srcId="{5AF8145A-55B1-4B67-843E-8E9214F79D3B}" destId="{B61CF21A-4AE1-48BB-8797-CD0A485D42D3}" srcOrd="0" destOrd="2" presId="urn:microsoft.com/office/officeart/2005/8/layout/list1"/>
    <dgm:cxn modelId="{DAAE0C0A-6085-4015-AF28-0414920162A9}" srcId="{3F991BB9-437A-49F6-8409-EA3C0975D7FC}" destId="{340305BC-FD08-4D58-8917-23D3BCD3FCD9}" srcOrd="1" destOrd="0" parTransId="{91426655-3B95-403F-8F15-FB8C3B788050}" sibTransId="{0E3B57D9-E2A7-4DA5-9F64-8DE2FBF385AE}"/>
    <dgm:cxn modelId="{EF7E170A-0878-43C1-A65E-7F44441A41CB}" type="presOf" srcId="{B38B04F3-65D2-43FE-A92A-32609759841D}" destId="{B61CF21A-4AE1-48BB-8797-CD0A485D42D3}" srcOrd="0" destOrd="1" presId="urn:microsoft.com/office/officeart/2005/8/layout/list1"/>
    <dgm:cxn modelId="{BD08900C-0E40-4DB4-B841-BC0BB50D63AD}" srcId="{A398EBE0-F2CD-446E-B1DC-7401321E5CF3}" destId="{B38B04F3-65D2-43FE-A92A-32609759841D}" srcOrd="1" destOrd="0" parTransId="{D1E36E20-6835-42CC-B711-F7D2ED304164}" sibTransId="{52EFCA55-D399-44F0-BFDD-C890F4A73115}"/>
    <dgm:cxn modelId="{93EA2C10-6849-48D3-9D76-107D5A18BC34}" srcId="{2CFA1D13-9BB5-4193-B17C-6B838EFAE854}" destId="{A398EBE0-F2CD-446E-B1DC-7401321E5CF3}" srcOrd="0" destOrd="0" parTransId="{9E2A6F82-270D-4601-BFF9-812C9B279662}" sibTransId="{40728A86-F417-442F-A30F-E3D755DD37D3}"/>
    <dgm:cxn modelId="{CBBD6223-1787-44EE-983C-7812453C8137}" type="presOf" srcId="{340305BC-FD08-4D58-8917-23D3BCD3FCD9}" destId="{3F7A1910-0AA1-402A-93F9-941D6603D06B}" srcOrd="0" destOrd="1" presId="urn:microsoft.com/office/officeart/2005/8/layout/list1"/>
    <dgm:cxn modelId="{7F99F931-FFBB-459E-A61C-3F3DDCA90B03}" type="presOf" srcId="{2E504ECD-123D-4AEB-9F68-FD2D4430DA0A}" destId="{AE063AFC-74EE-4267-B1CA-F287991EA16F}" srcOrd="0" destOrd="1" presId="urn:microsoft.com/office/officeart/2005/8/layout/list1"/>
    <dgm:cxn modelId="{7B5EE93A-0CDE-45A4-B9DF-0C46D14D8279}" type="presOf" srcId="{2CFA1D13-9BB5-4193-B17C-6B838EFAE854}" destId="{C66A636E-26FA-4F2E-81B1-B4D5C2166D49}" srcOrd="0" destOrd="0" presId="urn:microsoft.com/office/officeart/2005/8/layout/list1"/>
    <dgm:cxn modelId="{1FD64763-F256-4701-8C0A-349DDADD47E6}" srcId="{2CFA1D13-9BB5-4193-B17C-6B838EFAE854}" destId="{B0861FDE-13D8-411F-9D29-6893A714600F}" srcOrd="2" destOrd="0" parTransId="{E272303B-CED5-42F2-97C5-F0A60EAC16CC}" sibTransId="{E932759D-0911-4F54-93E3-FA96BE31885B}"/>
    <dgm:cxn modelId="{8953D84B-E3A7-4177-B7BD-7FDA8AF7D78F}" srcId="{B0861FDE-13D8-411F-9D29-6893A714600F}" destId="{2E504ECD-123D-4AEB-9F68-FD2D4430DA0A}" srcOrd="1" destOrd="0" parTransId="{27843292-02EA-41A0-B2BB-1776A597A197}" sibTransId="{EA59B4E2-8A92-4CBE-AACF-9763540845DF}"/>
    <dgm:cxn modelId="{3C701D70-7BA5-4B83-9486-0C18A3756D5D}" srcId="{B0861FDE-13D8-411F-9D29-6893A714600F}" destId="{415A1EAF-1D51-420B-97C1-794A8CA18F47}" srcOrd="0" destOrd="0" parTransId="{0E52894D-E13E-4153-9CA3-B60E72142784}" sibTransId="{7E2530A9-2054-4A2E-A875-29BE956A7143}"/>
    <dgm:cxn modelId="{D4DFB076-ADDE-4321-838C-652468F9001A}" type="presOf" srcId="{B0861FDE-13D8-411F-9D29-6893A714600F}" destId="{DFA28DB1-368A-4DBB-9170-7B7324BF2792}" srcOrd="1" destOrd="0" presId="urn:microsoft.com/office/officeart/2005/8/layout/list1"/>
    <dgm:cxn modelId="{112DD07F-856D-44E1-B39B-34D5A9777A32}" type="presOf" srcId="{F0E6E913-3091-4ED5-8701-5BECE45AE1B4}" destId="{B61CF21A-4AE1-48BB-8797-CD0A485D42D3}" srcOrd="0" destOrd="3" presId="urn:microsoft.com/office/officeart/2005/8/layout/list1"/>
    <dgm:cxn modelId="{01DFBE8D-65F1-4DE9-943B-CACC09726B7D}" srcId="{A398EBE0-F2CD-446E-B1DC-7401321E5CF3}" destId="{AE3E99C6-B7EC-4133-B7BD-F119F6A94926}" srcOrd="0" destOrd="0" parTransId="{62EF7E91-A164-4A7B-94EA-7181F4601639}" sibTransId="{0E050EBA-700E-4569-9D55-10E3B6C40D3E}"/>
    <dgm:cxn modelId="{E67C1393-270F-45AC-A509-3A3E0BCFCB94}" type="presOf" srcId="{A398EBE0-F2CD-446E-B1DC-7401321E5CF3}" destId="{502AFF02-4623-4A95-B257-31495EBE9DC7}" srcOrd="1" destOrd="0" presId="urn:microsoft.com/office/officeart/2005/8/layout/list1"/>
    <dgm:cxn modelId="{6F560A98-C966-409C-BC88-6E6DF980DC16}" srcId="{A398EBE0-F2CD-446E-B1DC-7401321E5CF3}" destId="{5AF8145A-55B1-4B67-843E-8E9214F79D3B}" srcOrd="2" destOrd="0" parTransId="{B8F1640A-563B-4DBA-84AB-D2D1F46C919D}" sibTransId="{9E63F898-E802-4E98-AE6E-615724C12B0E}"/>
    <dgm:cxn modelId="{0836339B-9FD4-4892-BC62-93E677EB2D1E}" srcId="{A398EBE0-F2CD-446E-B1DC-7401321E5CF3}" destId="{F0E6E913-3091-4ED5-8701-5BECE45AE1B4}" srcOrd="3" destOrd="0" parTransId="{E19B8D62-3A92-4BB1-9F7C-D6C1E00CB059}" sibTransId="{337FB58B-064A-4B73-A42D-913C5CFAA1BD}"/>
    <dgm:cxn modelId="{CF20F39F-27D7-48CD-B60F-9A92987CEC3B}" type="presOf" srcId="{3F991BB9-437A-49F6-8409-EA3C0975D7FC}" destId="{25472EB6-6F37-4876-A355-1CE2E776EAB4}" srcOrd="1" destOrd="0" presId="urn:microsoft.com/office/officeart/2005/8/layout/list1"/>
    <dgm:cxn modelId="{069E1FAB-FA8E-4346-AD61-9B0DDFBED5AB}" type="presOf" srcId="{415A1EAF-1D51-420B-97C1-794A8CA18F47}" destId="{AE063AFC-74EE-4267-B1CA-F287991EA16F}" srcOrd="0" destOrd="0" presId="urn:microsoft.com/office/officeart/2005/8/layout/list1"/>
    <dgm:cxn modelId="{25EAF5B9-8B0D-4200-92AC-952CBD223577}" type="presOf" srcId="{8839A9DD-922C-4A0F-9CA6-ECCC559392CB}" destId="{3F7A1910-0AA1-402A-93F9-941D6603D06B}" srcOrd="0" destOrd="0" presId="urn:microsoft.com/office/officeart/2005/8/layout/list1"/>
    <dgm:cxn modelId="{78286BC5-8492-4911-90BA-98D4A066D6EA}" type="presOf" srcId="{3F991BB9-437A-49F6-8409-EA3C0975D7FC}" destId="{3016DA16-45BE-4C8B-B432-E47D394ED5D6}" srcOrd="0" destOrd="0" presId="urn:microsoft.com/office/officeart/2005/8/layout/list1"/>
    <dgm:cxn modelId="{CD2E0BD3-0D5B-4B89-9BB2-B478DEBB2096}" type="presOf" srcId="{AE3E99C6-B7EC-4133-B7BD-F119F6A94926}" destId="{B61CF21A-4AE1-48BB-8797-CD0A485D42D3}" srcOrd="0" destOrd="0" presId="urn:microsoft.com/office/officeart/2005/8/layout/list1"/>
    <dgm:cxn modelId="{4438F4F4-3154-49CF-89B2-3661AF799D2C}" srcId="{2CFA1D13-9BB5-4193-B17C-6B838EFAE854}" destId="{3F991BB9-437A-49F6-8409-EA3C0975D7FC}" srcOrd="1" destOrd="0" parTransId="{98C6AA16-BAF4-4332-8DB8-B633D1CCC070}" sibTransId="{9ADBC39F-862F-4FAE-AA11-5D2957CD3ACD}"/>
    <dgm:cxn modelId="{D7109EF6-2CCB-4CEB-B729-28383692FB53}" type="presOf" srcId="{B0861FDE-13D8-411F-9D29-6893A714600F}" destId="{AA13A8A9-A846-41E2-AC1F-FB6959573ADD}" srcOrd="0" destOrd="0" presId="urn:microsoft.com/office/officeart/2005/8/layout/list1"/>
    <dgm:cxn modelId="{6D1F7CF8-6ADC-49F2-8473-C18B372BBA55}" srcId="{3F991BB9-437A-49F6-8409-EA3C0975D7FC}" destId="{8839A9DD-922C-4A0F-9CA6-ECCC559392CB}" srcOrd="0" destOrd="0" parTransId="{F87568D9-ECBC-44D2-A7DF-EC977ECE998A}" sibTransId="{57609724-042A-4943-8056-55CC0530C236}"/>
    <dgm:cxn modelId="{F01B514C-F564-43D8-9F72-0E547E27B70F}" type="presParOf" srcId="{C66A636E-26FA-4F2E-81B1-B4D5C2166D49}" destId="{92BB8AEB-98A9-445A-BF6F-7F37D19EB662}" srcOrd="0" destOrd="0" presId="urn:microsoft.com/office/officeart/2005/8/layout/list1"/>
    <dgm:cxn modelId="{6F71FB32-7640-42CF-91CB-54C7E91DF614}" type="presParOf" srcId="{92BB8AEB-98A9-445A-BF6F-7F37D19EB662}" destId="{F7C7CC3D-B825-4F0C-9186-1A21C3775973}" srcOrd="0" destOrd="0" presId="urn:microsoft.com/office/officeart/2005/8/layout/list1"/>
    <dgm:cxn modelId="{2E3A546D-0341-4FE4-AF13-7F99ADAD89AD}" type="presParOf" srcId="{92BB8AEB-98A9-445A-BF6F-7F37D19EB662}" destId="{502AFF02-4623-4A95-B257-31495EBE9DC7}" srcOrd="1" destOrd="0" presId="urn:microsoft.com/office/officeart/2005/8/layout/list1"/>
    <dgm:cxn modelId="{C938D93A-2EC4-4B75-9539-8291D2BB1FB0}" type="presParOf" srcId="{C66A636E-26FA-4F2E-81B1-B4D5C2166D49}" destId="{B6AE6547-C79B-482B-B024-444E670204B0}" srcOrd="1" destOrd="0" presId="urn:microsoft.com/office/officeart/2005/8/layout/list1"/>
    <dgm:cxn modelId="{E282FDAF-23B9-48DE-962E-B7AA63530473}" type="presParOf" srcId="{C66A636E-26FA-4F2E-81B1-B4D5C2166D49}" destId="{B61CF21A-4AE1-48BB-8797-CD0A485D42D3}" srcOrd="2" destOrd="0" presId="urn:microsoft.com/office/officeart/2005/8/layout/list1"/>
    <dgm:cxn modelId="{6830E80E-A3EC-4DA3-A54A-6122141A5EAB}" type="presParOf" srcId="{C66A636E-26FA-4F2E-81B1-B4D5C2166D49}" destId="{1D429D2C-440B-4422-9206-B0A9E9AF7C9D}" srcOrd="3" destOrd="0" presId="urn:microsoft.com/office/officeart/2005/8/layout/list1"/>
    <dgm:cxn modelId="{877AA196-BEA3-4685-9002-D1D91273BB3F}" type="presParOf" srcId="{C66A636E-26FA-4F2E-81B1-B4D5C2166D49}" destId="{7B25AF7F-D29C-4B74-B6D4-C3C880A7D5C3}" srcOrd="4" destOrd="0" presId="urn:microsoft.com/office/officeart/2005/8/layout/list1"/>
    <dgm:cxn modelId="{FD165938-FA61-4669-BAFC-ADEBB9D7EAEF}" type="presParOf" srcId="{7B25AF7F-D29C-4B74-B6D4-C3C880A7D5C3}" destId="{3016DA16-45BE-4C8B-B432-E47D394ED5D6}" srcOrd="0" destOrd="0" presId="urn:microsoft.com/office/officeart/2005/8/layout/list1"/>
    <dgm:cxn modelId="{D43CF8D1-A5C3-431A-B12D-7F2040AA4D27}" type="presParOf" srcId="{7B25AF7F-D29C-4B74-B6D4-C3C880A7D5C3}" destId="{25472EB6-6F37-4876-A355-1CE2E776EAB4}" srcOrd="1" destOrd="0" presId="urn:microsoft.com/office/officeart/2005/8/layout/list1"/>
    <dgm:cxn modelId="{878ADC7E-413D-42F7-B2CB-E7AB1FA6C3C0}" type="presParOf" srcId="{C66A636E-26FA-4F2E-81B1-B4D5C2166D49}" destId="{B4A7E6D4-5AE2-4E95-A361-E61401C94732}" srcOrd="5" destOrd="0" presId="urn:microsoft.com/office/officeart/2005/8/layout/list1"/>
    <dgm:cxn modelId="{4CF1F593-28C2-4F32-9B0C-10CBF6067A8D}" type="presParOf" srcId="{C66A636E-26FA-4F2E-81B1-B4D5C2166D49}" destId="{3F7A1910-0AA1-402A-93F9-941D6603D06B}" srcOrd="6" destOrd="0" presId="urn:microsoft.com/office/officeart/2005/8/layout/list1"/>
    <dgm:cxn modelId="{B7074624-AC07-475E-B3F0-BEEBD13C254D}" type="presParOf" srcId="{C66A636E-26FA-4F2E-81B1-B4D5C2166D49}" destId="{917A11F8-7857-4601-BE3A-9C082471C596}" srcOrd="7" destOrd="0" presId="urn:microsoft.com/office/officeart/2005/8/layout/list1"/>
    <dgm:cxn modelId="{8976DE67-ECE4-4D34-BC69-E61A3CCD0ABE}" type="presParOf" srcId="{C66A636E-26FA-4F2E-81B1-B4D5C2166D49}" destId="{28725475-AF0C-4081-A84A-446582756297}" srcOrd="8" destOrd="0" presId="urn:microsoft.com/office/officeart/2005/8/layout/list1"/>
    <dgm:cxn modelId="{B0E25B74-A2FD-4B48-8606-7FE79366C4C8}" type="presParOf" srcId="{28725475-AF0C-4081-A84A-446582756297}" destId="{AA13A8A9-A846-41E2-AC1F-FB6959573ADD}" srcOrd="0" destOrd="0" presId="urn:microsoft.com/office/officeart/2005/8/layout/list1"/>
    <dgm:cxn modelId="{10FB50D1-B280-4781-AB84-48240A583B82}" type="presParOf" srcId="{28725475-AF0C-4081-A84A-446582756297}" destId="{DFA28DB1-368A-4DBB-9170-7B7324BF2792}" srcOrd="1" destOrd="0" presId="urn:microsoft.com/office/officeart/2005/8/layout/list1"/>
    <dgm:cxn modelId="{5A76A181-2B0C-4DF9-8C28-89C7F0955730}" type="presParOf" srcId="{C66A636E-26FA-4F2E-81B1-B4D5C2166D49}" destId="{8871EAB8-087F-41C0-8435-7C0873226407}" srcOrd="9" destOrd="0" presId="urn:microsoft.com/office/officeart/2005/8/layout/list1"/>
    <dgm:cxn modelId="{35206B67-6325-43A7-A762-C8409EE97337}" type="presParOf" srcId="{C66A636E-26FA-4F2E-81B1-B4D5C2166D49}" destId="{AE063AFC-74EE-4267-B1CA-F287991EA1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524052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524052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24361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270992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642742"/>
          <a:ext cx="6666833" cy="8079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</dsp:txBody>
      <dsp:txXfrm>
        <a:off x="0" y="2642742"/>
        <a:ext cx="6666833" cy="807975"/>
      </dsp:txXfrm>
    </dsp:sp>
    <dsp:sp modelId="{25472EB6-6F37-4876-A355-1CE2E776EAB4}">
      <dsp:nvSpPr>
        <dsp:cNvPr id="0" name=""/>
        <dsp:cNvSpPr/>
      </dsp:nvSpPr>
      <dsp:spPr>
        <a:xfrm>
          <a:off x="333341" y="236230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389682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833757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Power BI is the best way to expose the value of the data in your app to Business Decision Makers</a:t>
          </a:r>
        </a:p>
      </dsp:txBody>
      <dsp:txXfrm>
        <a:off x="0" y="3833757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55331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580697"/>
        <a:ext cx="4612023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23D17-13A5-4B76-837C-1DB765BA7E28}">
      <dsp:nvSpPr>
        <dsp:cNvPr id="0" name=""/>
        <dsp:cNvSpPr/>
      </dsp:nvSpPr>
      <dsp:spPr>
        <a:xfrm>
          <a:off x="0" y="50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083B3-7FE3-40CE-A9E9-27937993930A}">
      <dsp:nvSpPr>
        <dsp:cNvPr id="0" name=""/>
        <dsp:cNvSpPr/>
      </dsp:nvSpPr>
      <dsp:spPr>
        <a:xfrm>
          <a:off x="0" y="509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Power BI integration in Model-Driven Power Apps/Dynamics 365 CE</a:t>
          </a:r>
        </a:p>
      </dsp:txBody>
      <dsp:txXfrm>
        <a:off x="0" y="509"/>
        <a:ext cx="10515600" cy="835175"/>
      </dsp:txXfrm>
    </dsp:sp>
    <dsp:sp modelId="{F1F5751E-0854-4D8C-8CD5-44CC6974ECF1}">
      <dsp:nvSpPr>
        <dsp:cNvPr id="0" name=""/>
        <dsp:cNvSpPr/>
      </dsp:nvSpPr>
      <dsp:spPr>
        <a:xfrm>
          <a:off x="0" y="83568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2EFCB-A3F4-4210-8638-DA4EBD9FAB4D}">
      <dsp:nvSpPr>
        <dsp:cNvPr id="0" name=""/>
        <dsp:cNvSpPr/>
      </dsp:nvSpPr>
      <dsp:spPr>
        <a:xfrm>
          <a:off x="0" y="835685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Reporting options on Dataverse data</a:t>
          </a:r>
        </a:p>
      </dsp:txBody>
      <dsp:txXfrm>
        <a:off x="0" y="835685"/>
        <a:ext cx="10515600" cy="835175"/>
      </dsp:txXfrm>
    </dsp:sp>
    <dsp:sp modelId="{4E44F151-5256-4138-A9F5-7DE85F1D5C6B}">
      <dsp:nvSpPr>
        <dsp:cNvPr id="0" name=""/>
        <dsp:cNvSpPr/>
      </dsp:nvSpPr>
      <dsp:spPr>
        <a:xfrm>
          <a:off x="0" y="167086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6F348-7663-44D3-9631-59A7C96A0A87}">
      <dsp:nvSpPr>
        <dsp:cNvPr id="0" name=""/>
        <dsp:cNvSpPr/>
      </dsp:nvSpPr>
      <dsp:spPr>
        <a:xfrm>
          <a:off x="0" y="1670860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Connecting Power BI to Dataverse</a:t>
          </a:r>
        </a:p>
      </dsp:txBody>
      <dsp:txXfrm>
        <a:off x="0" y="1670860"/>
        <a:ext cx="10515600" cy="835175"/>
      </dsp:txXfrm>
    </dsp:sp>
    <dsp:sp modelId="{0892383A-858C-4C45-9D44-2D44973181FC}">
      <dsp:nvSpPr>
        <dsp:cNvPr id="0" name=""/>
        <dsp:cNvSpPr/>
      </dsp:nvSpPr>
      <dsp:spPr>
        <a:xfrm>
          <a:off x="0" y="250603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57328-832C-4655-8910-737432154AAC}">
      <dsp:nvSpPr>
        <dsp:cNvPr id="0" name=""/>
        <dsp:cNvSpPr/>
      </dsp:nvSpPr>
      <dsp:spPr>
        <a:xfrm>
          <a:off x="0" y="2506036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Using Azure Synapse Link for Dataverse</a:t>
          </a:r>
        </a:p>
      </dsp:txBody>
      <dsp:txXfrm>
        <a:off x="0" y="2506036"/>
        <a:ext cx="10515600" cy="835175"/>
      </dsp:txXfrm>
    </dsp:sp>
    <dsp:sp modelId="{DE03C1A5-334F-438F-93AE-88910DE920E3}">
      <dsp:nvSpPr>
        <dsp:cNvPr id="0" name=""/>
        <dsp:cNvSpPr/>
      </dsp:nvSpPr>
      <dsp:spPr>
        <a:xfrm>
          <a:off x="0" y="334121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AF7AF7-B2E4-4BC5-AB4F-E8A18BB77250}">
      <dsp:nvSpPr>
        <dsp:cNvPr id="0" name=""/>
        <dsp:cNvSpPr/>
      </dsp:nvSpPr>
      <dsp:spPr>
        <a:xfrm>
          <a:off x="0" y="3341211"/>
          <a:ext cx="10515600" cy="835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bg1"/>
              </a:solidFill>
            </a:rPr>
            <a:t>Resources</a:t>
          </a:r>
        </a:p>
      </dsp:txBody>
      <dsp:txXfrm>
        <a:off x="0" y="3341211"/>
        <a:ext cx="10515600" cy="8351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672B13-CAD5-4450-B70F-139416E8DF9E}">
      <dsp:nvSpPr>
        <dsp:cNvPr id="0" name=""/>
        <dsp:cNvSpPr/>
      </dsp:nvSpPr>
      <dsp:spPr>
        <a:xfrm>
          <a:off x="0" y="29741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Run-time query for current data – real-time-</a:t>
          </a:r>
          <a:r>
            <a:rPr lang="en-US" sz="1600" kern="1200" dirty="0" err="1"/>
            <a:t>ish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Individual user’s own data (security model applies)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Best for targeted datasets &lt;50K rows returned</a:t>
          </a:r>
        </a:p>
      </dsp:txBody>
      <dsp:txXfrm>
        <a:off x="0" y="297410"/>
        <a:ext cx="10515600" cy="1209600"/>
      </dsp:txXfrm>
    </dsp:sp>
    <dsp:sp modelId="{FD2B0668-7B51-4673-B7F9-24386A9B7757}">
      <dsp:nvSpPr>
        <dsp:cNvPr id="0" name=""/>
        <dsp:cNvSpPr/>
      </dsp:nvSpPr>
      <dsp:spPr>
        <a:xfrm>
          <a:off x="525780" y="6125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DirectQuery</a:t>
          </a:r>
        </a:p>
      </dsp:txBody>
      <dsp:txXfrm>
        <a:off x="548837" y="84307"/>
        <a:ext cx="7314806" cy="426206"/>
      </dsp:txXfrm>
    </dsp:sp>
    <dsp:sp modelId="{75A242C3-5E9E-44C1-B987-BD8143272D60}">
      <dsp:nvSpPr>
        <dsp:cNvPr id="0" name=""/>
        <dsp:cNvSpPr/>
      </dsp:nvSpPr>
      <dsp:spPr>
        <a:xfrm>
          <a:off x="0" y="182957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Faster rendering/responsiveness of reports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Scheduled refreshes of medium-sized datasets &lt;100K rows returned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Incremental refresh is possible if carefully managed</a:t>
          </a:r>
        </a:p>
      </dsp:txBody>
      <dsp:txXfrm>
        <a:off x="0" y="1829570"/>
        <a:ext cx="10515600" cy="1209600"/>
      </dsp:txXfrm>
    </dsp:sp>
    <dsp:sp modelId="{8E5BE7CD-DB44-4EDA-8CFE-BED878330F05}">
      <dsp:nvSpPr>
        <dsp:cNvPr id="0" name=""/>
        <dsp:cNvSpPr/>
      </dsp:nvSpPr>
      <dsp:spPr>
        <a:xfrm>
          <a:off x="525780" y="159341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Dataverse + Import Mode</a:t>
          </a:r>
        </a:p>
      </dsp:txBody>
      <dsp:txXfrm>
        <a:off x="548837" y="1616467"/>
        <a:ext cx="7314806" cy="426206"/>
      </dsp:txXfrm>
    </dsp:sp>
    <dsp:sp modelId="{0CBEE028-BB21-45C4-A174-3FEB36FE1A7F}">
      <dsp:nvSpPr>
        <dsp:cNvPr id="0" name=""/>
        <dsp:cNvSpPr/>
      </dsp:nvSpPr>
      <dsp:spPr>
        <a:xfrm>
          <a:off x="0" y="3361730"/>
          <a:ext cx="10515600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33248" rIns="81612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Enterprise-Scale data source for reporting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Enrichment through Machine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Integration with Data Warehouse	</a:t>
          </a:r>
        </a:p>
      </dsp:txBody>
      <dsp:txXfrm>
        <a:off x="0" y="3361730"/>
        <a:ext cx="10515600" cy="1209600"/>
      </dsp:txXfrm>
    </dsp:sp>
    <dsp:sp modelId="{DE9B6C1E-EE0D-4B6B-BB4A-402B30D017CE}">
      <dsp:nvSpPr>
        <dsp:cNvPr id="0" name=""/>
        <dsp:cNvSpPr/>
      </dsp:nvSpPr>
      <dsp:spPr>
        <a:xfrm>
          <a:off x="525780" y="3125570"/>
          <a:ext cx="7360920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Azure Synapse Link for Dataverse</a:t>
          </a:r>
        </a:p>
      </dsp:txBody>
      <dsp:txXfrm>
        <a:off x="548837" y="3148627"/>
        <a:ext cx="7314806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Benefits:</a:t>
          </a:r>
        </a:p>
      </dsp:txBody>
      <dsp:txXfrm>
        <a:off x="51" y="137754"/>
        <a:ext cx="4913783" cy="633600"/>
      </dsp:txXfrm>
    </dsp:sp>
    <dsp:sp modelId="{B244E81D-1275-40AB-A643-E0419FE4CDF0}">
      <dsp:nvSpPr>
        <dsp:cNvPr id="0" name=""/>
        <dsp:cNvSpPr/>
      </dsp:nvSpPr>
      <dsp:spPr>
        <a:xfrm>
          <a:off x="51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Available directly in Power BI (and Excel in a future release).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DirectQuery</a:t>
          </a:r>
          <a:r>
            <a:rPr lang="en-US" sz="2200" kern="1200" dirty="0"/>
            <a:t>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Real-time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User security context is applied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b="1" kern="1200" dirty="0"/>
            <a:t>Import</a:t>
          </a:r>
          <a:r>
            <a:rPr lang="en-US" sz="2200" kern="1200" dirty="0"/>
            <a:t> Mode Support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Highly responsive user interactions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Lowered complexity of query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Dataverse SQL support</a:t>
          </a:r>
        </a:p>
      </dsp:txBody>
      <dsp:txXfrm>
        <a:off x="51" y="771354"/>
        <a:ext cx="4913783" cy="3442230"/>
      </dsp:txXfrm>
    </dsp:sp>
    <dsp:sp modelId="{11577781-B0B0-4371-AF49-F31EBCF78131}">
      <dsp:nvSpPr>
        <dsp:cNvPr id="0" name=""/>
        <dsp:cNvSpPr/>
      </dsp:nvSpPr>
      <dsp:spPr>
        <a:xfrm>
          <a:off x="5601764" y="137754"/>
          <a:ext cx="4913783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Considerations:</a:t>
          </a:r>
        </a:p>
      </dsp:txBody>
      <dsp:txXfrm>
        <a:off x="5601764" y="137754"/>
        <a:ext cx="4913783" cy="633600"/>
      </dsp:txXfrm>
    </dsp:sp>
    <dsp:sp modelId="{F80555E7-CAFB-443E-9CB7-3651B0B0619E}">
      <dsp:nvSpPr>
        <dsp:cNvPr id="0" name=""/>
        <dsp:cNvSpPr/>
      </dsp:nvSpPr>
      <dsp:spPr>
        <a:xfrm>
          <a:off x="5601764" y="771354"/>
          <a:ext cx="4913783" cy="3442230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TDS endpoint limits apply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80-MB maximum for query results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Unsupported datatypes and tables (image, file, multi-choice, audit, etc.)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Dates are formatted as UTC.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Plug-ins registered on the </a:t>
          </a:r>
          <a:r>
            <a:rPr lang="en-US" sz="2200" kern="1200" dirty="0" err="1"/>
            <a:t>RetrieveMultipleRequest</a:t>
          </a:r>
          <a:r>
            <a:rPr lang="en-US" sz="2200" kern="1200" dirty="0"/>
            <a:t> or </a:t>
          </a:r>
          <a:r>
            <a:rPr lang="en-US" sz="2200" kern="1200" dirty="0" err="1"/>
            <a:t>RetrieveRequest</a:t>
          </a:r>
          <a:r>
            <a:rPr lang="en-US" sz="2200" kern="1200" dirty="0"/>
            <a:t> messages are not triggered</a:t>
          </a:r>
        </a:p>
      </dsp:txBody>
      <dsp:txXfrm>
        <a:off x="5601764" y="771354"/>
        <a:ext cx="4913783" cy="34422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57E057-728E-498D-B4F5-902DA6D0C8AE}">
      <dsp:nvSpPr>
        <dsp:cNvPr id="0" name=""/>
        <dsp:cNvSpPr/>
      </dsp:nvSpPr>
      <dsp:spPr>
        <a:xfrm>
          <a:off x="51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Benefits:</a:t>
          </a:r>
        </a:p>
      </dsp:txBody>
      <dsp:txXfrm>
        <a:off x="51" y="344753"/>
        <a:ext cx="4913783" cy="547200"/>
      </dsp:txXfrm>
    </dsp:sp>
    <dsp:sp modelId="{B244E81D-1275-40AB-A643-E0419FE4CDF0}">
      <dsp:nvSpPr>
        <dsp:cNvPr id="0" name=""/>
        <dsp:cNvSpPr/>
      </dsp:nvSpPr>
      <dsp:spPr>
        <a:xfrm>
          <a:off x="51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Getting the Dataverse data to start flowing to the Azure Data Lake is a matter of clicks.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Comes with a serverless SQL pool endpoint you can query with T-SQL.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Works as a data warehouse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Large volumes and complex query support in Synapse for additional data support and enrichment.</a:t>
          </a:r>
        </a:p>
      </dsp:txBody>
      <dsp:txXfrm>
        <a:off x="51" y="891953"/>
        <a:ext cx="4913783" cy="3114631"/>
      </dsp:txXfrm>
    </dsp:sp>
    <dsp:sp modelId="{11577781-B0B0-4371-AF49-F31EBCF78131}">
      <dsp:nvSpPr>
        <dsp:cNvPr id="0" name=""/>
        <dsp:cNvSpPr/>
      </dsp:nvSpPr>
      <dsp:spPr>
        <a:xfrm>
          <a:off x="5601764" y="344753"/>
          <a:ext cx="4913783" cy="5472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Considerations:</a:t>
          </a:r>
        </a:p>
      </dsp:txBody>
      <dsp:txXfrm>
        <a:off x="5601764" y="344753"/>
        <a:ext cx="4913783" cy="547200"/>
      </dsp:txXfrm>
    </dsp:sp>
    <dsp:sp modelId="{F80555E7-CAFB-443E-9CB7-3651B0B0619E}">
      <dsp:nvSpPr>
        <dsp:cNvPr id="0" name=""/>
        <dsp:cNvSpPr/>
      </dsp:nvSpPr>
      <dsp:spPr>
        <a:xfrm>
          <a:off x="5601764" y="891953"/>
          <a:ext cx="4913783" cy="3114631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Azure Data Lake and Azure Synapse Analytics are billed on an Azure subscription.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Date-Time is in UTC format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Once the data is out of Dataverse, the configured security model is lost (need to add Row Level Security).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If the customer hits Read/Write contention, there is a private preview for enabling an hourly snapshot for reading and other enhancements in the planning stage.</a:t>
          </a:r>
        </a:p>
      </dsp:txBody>
      <dsp:txXfrm>
        <a:off x="5601764" y="891953"/>
        <a:ext cx="4913783" cy="31146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1CF21A-4AE1-48BB-8797-CD0A485D42D3}">
      <dsp:nvSpPr>
        <dsp:cNvPr id="0" name=""/>
        <dsp:cNvSpPr/>
      </dsp:nvSpPr>
      <dsp:spPr>
        <a:xfrm>
          <a:off x="0" y="374427"/>
          <a:ext cx="6666833" cy="17356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Add a 360º overview for users / managers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data – Without 50K row limits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External data – Combine without lift-and-shift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Built-in Artificial Intelligence over your data</a:t>
          </a:r>
        </a:p>
      </dsp:txBody>
      <dsp:txXfrm>
        <a:off x="0" y="374427"/>
        <a:ext cx="6666833" cy="1735650"/>
      </dsp:txXfrm>
    </dsp:sp>
    <dsp:sp modelId="{502AFF02-4623-4A95-B257-31495EBE9DC7}">
      <dsp:nvSpPr>
        <dsp:cNvPr id="0" name=""/>
        <dsp:cNvSpPr/>
      </dsp:nvSpPr>
      <dsp:spPr>
        <a:xfrm>
          <a:off x="333341" y="9398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Expand the usability and value of your apps</a:t>
          </a:r>
        </a:p>
      </dsp:txBody>
      <dsp:txXfrm>
        <a:off x="360721" y="121367"/>
        <a:ext cx="4612023" cy="506120"/>
      </dsp:txXfrm>
    </dsp:sp>
    <dsp:sp modelId="{3F7A1910-0AA1-402A-93F9-941D6603D06B}">
      <dsp:nvSpPr>
        <dsp:cNvPr id="0" name=""/>
        <dsp:cNvSpPr/>
      </dsp:nvSpPr>
      <dsp:spPr>
        <a:xfrm>
          <a:off x="0" y="2493117"/>
          <a:ext cx="6666833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360º View from within an individual record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Your app becomes the go-to source.</a:t>
          </a:r>
        </a:p>
      </dsp:txBody>
      <dsp:txXfrm>
        <a:off x="0" y="2493117"/>
        <a:ext cx="6666833" cy="1107225"/>
      </dsp:txXfrm>
    </dsp:sp>
    <dsp:sp modelId="{25472EB6-6F37-4876-A355-1CE2E776EAB4}">
      <dsp:nvSpPr>
        <dsp:cNvPr id="0" name=""/>
        <dsp:cNvSpPr/>
      </dsp:nvSpPr>
      <dsp:spPr>
        <a:xfrm>
          <a:off x="333341" y="2212677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Contextual Reports</a:t>
          </a:r>
        </a:p>
      </dsp:txBody>
      <dsp:txXfrm>
        <a:off x="360721" y="2240057"/>
        <a:ext cx="4612023" cy="506120"/>
      </dsp:txXfrm>
    </dsp:sp>
    <dsp:sp modelId="{AE063AFC-74EE-4267-B1CA-F287991EA16F}">
      <dsp:nvSpPr>
        <dsp:cNvPr id="0" name=""/>
        <dsp:cNvSpPr/>
      </dsp:nvSpPr>
      <dsp:spPr>
        <a:xfrm>
          <a:off x="0" y="3983382"/>
          <a:ext cx="6666833" cy="13765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Increase speed and completeness of adoption 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Dataverse is the best way to expose the value of the data in your app to Business Decision makers</a:t>
          </a:r>
        </a:p>
      </dsp:txBody>
      <dsp:txXfrm>
        <a:off x="0" y="3983382"/>
        <a:ext cx="6666833" cy="1376550"/>
      </dsp:txXfrm>
    </dsp:sp>
    <dsp:sp modelId="{DFA28DB1-368A-4DBB-9170-7B7324BF2792}">
      <dsp:nvSpPr>
        <dsp:cNvPr id="0" name=""/>
        <dsp:cNvSpPr/>
      </dsp:nvSpPr>
      <dsp:spPr>
        <a:xfrm>
          <a:off x="333341" y="3702942"/>
          <a:ext cx="4666783" cy="56088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Finally – The real benefit:</a:t>
          </a:r>
        </a:p>
      </dsp:txBody>
      <dsp:txXfrm>
        <a:off x="360721" y="3730322"/>
        <a:ext cx="4612023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3/24/2022 1:43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1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18,'2'-1,"1"-1,-1 0,0 0,1 2,-1-2,1 1,0 0,-1 0,1 0,-1 1,1-1,2 0,38-1,-34 1,5 2,-1 0,1 0,-1 1,0 1,1 0,23 9,76 42,-80-37,542 314,-514-293,182 113,27 27,894 658,-30 55,603 589,-87 53,-1206-1115,462 428,-130-125,370 355,-985-917,90 87,-14-39,-63-58,-127-109,-31-29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5277 0,'-192'436,"103"-219,-186 390,-17 5,289-607,-649 1305,27-126,-136 294,-305 989,698-1409,-155 723,378-1260,-87 344,188-657,35-147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4:05:35.813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2.77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0 3025,'13'5,"8"3,0-1,0-1,1-1,34 4,-53-9,0 0,1 0,-1 0,1-1,-1 0,0 1,1-1,-1-1,0 1,6-3,1-3,18-13,-12 7,326-209,-256 170,339-206,1376-852,-1321 813,49-31,-12-14,-346 219,-16-10,-109 84,-40 43,-1-1,0 1,-1-1,0 0,5-10,-9 16,1-1,-1 1,1 0,-1 0,1-1,-1 1,0 0,0-1,0 1,0-1,0 1,0 0,0-1,0 1,0 0,0-1,-1 1,1 0,-1-1,1 1,-1 0,1 0,-1 0,0-1,0 1,1 0,-1 0,0 0,-2-2,0 2,1-1,0 1,-1 0,1 0,-1 0,1 0,-1 0,0 1,1-1,-1 1,0-1,0 1,-3 0,-9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3.65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1 1,'1'0,"0"0,0 0,0 0,0 1,1-1,-1 1,0-1,0 0,0 1,1 1,5 1,15 9,0 1,-1 1,36 31,51 59,-74-69,2-1,0-2,44 30,-37-37,78 36,55 8,-81-33,89 41,-3 9,-5 7,-4 8,237 181,76 127,-20 26,-115-103,223 146,-459-397,4-6,3-4,166 70,-170-94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4.624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4896 0,'-3'2,"-225"132,103-58,-903 601,455-236,76-58,-10-14,-444 243,855-552,-316 186,232-140,152-89,-104 65,114-69,-1 1,2 1,0 1,-21 25,19-14,11-8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6T19:06:45.548"/>
    </inkml:context>
    <inkml:brush xml:id="br0">
      <inkml:brushProperty name="width" value="0.35" units="cm"/>
      <inkml:brushProperty name="height" value="0.35" units="cm"/>
      <inkml:brushProperty name="color" value="#FFC114"/>
      <inkml:brushProperty name="ignorePressure" value="1"/>
    </inkml:brush>
  </inkml:definitions>
  <inkml:trace contextRef="#ctx0" brushRef="#br0">5588 2404,'-5'0,"-95"-10,-1-4,2-4,-193-63,-279-143,429 164,-249-98,-128-56,87 5,12-21,354 193,-709-368,302 163,78 45,-10 30,223 105,-31-11,207 71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7T13:59:13.957"/>
    </inkml:context>
    <inkml:brush xml:id="br0">
      <inkml:brushProperty name="width" value="0.35" units="cm"/>
      <inkml:brushProperty name="height" value="0.35" units="cm"/>
      <inkml:brushProperty name="color" value="#FFB900"/>
      <inkml:brushProperty name="ignorePressure" value="1"/>
    </inkml:brush>
  </inkml:definitions>
  <inkml:trace contextRef="#ctx0" brushRef="#br0">276 2774,'0'-4,"1"0,0 0,-1 0,2 0,-1 0,0 1,1-1,-1 1,5-6,-2 0,155-273,5-11,48-135,-19 37,28-88,-201 438,1 0,37-49,9-17,28-55,-74 122,-18 32,0 0,1 1,0 0,0 0,1 0,10-12,8-7,0-1,-2 0,-1-2,28-55,-41 70,-1 0,5-18,9-19,-18 51,0 7,-1 7,0 53,-1-23,1 1,3-1,16 81,1-53,3 0,3-1,3-2,3-1,43 66,-11-22,25 38,320 451,-59-88,-246-343,-12-19,69 133,-143-250,11 19,14 27,-44-80,0 0,1 0,-1 1,0-1,0 0,1 1,-1-1,0 0,0 1,0-1,1 0,-1 1,0-1,0 1,0-1,0 0,0 1,0-1,0 1,0-1,0 0,0 1,0-1,0 1,0-1,0 0,0 1,0-1,-1 1,1-1,0 0,0 1,0-1,-1 0,1 1,0-1,0 0,-1 1,1-1,0 0,-1 0,0 1,-1-1,0 0,0 0,0 0,0 0,0-1,-1 1,1-1,-4-1,-64-25,-112-60,114 52,-160-79,-514-244,715 345,-24-8,-76-46,-494-297,442 274,84 36,-90-49,117 69,-169-110,76 42,-4 19,49 27,109 50,12 3,18 0,-18 3,465-8,-311 9,1579 0,-1708-2,-1 0,0-2,1-1,-1-2,-1 0,1-2,28-12,-11 0,0-1,-2-2,60-42,10-3,-71 44,-42 24,-1 0,0-1,1 1,-1 0,1-1,-1 1,0 0,1 0,-1-1,1 1,-1 0,1 0,-1 0,1-1,-1 1,1 0,-1 0,1 0,-1 0,1 0,-1 0,1 0,-1 0,1 0,-1 1,1-1,0 0,-4 13,-17 16,-55 85,50-72,-49 61,-50 30,-157 131,243-232,-2-1,-1-3,-2-1,0-2,-2-2,-1-2,-59 19,32-17,-93 17,-113 21,124-14,90-26,35-10,-1 1,1 1,1 1,1 2,0 1,1 1,0 2,2 0,0 2,2 0,0 2,2 1,1 0,0 1,-27 52,38-63,0-1,-19 21,19-23,-1 0,1 1,-14 26,19-31,-1 0,1 0,-2-1,1 0,-1 0,0 0,-8 6,-52 39,52-42,5-4,-1-1,1 0,-1 0,0-1,0-1,-17 4,11-2,-28 10,-97 44,126-53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3/24/2022 1:26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3/24/2022 1:26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07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53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3/24/2022 1:26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62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21E5A7B-BB8D-4368-A182-109669521632}" type="datetime8">
              <a:rPr lang="en-US" smtClean="0"/>
              <a:t>3/24/2022 1:26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3/24/2022 1:26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45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7472" marR="0" indent="-347472" algn="l" fontAlgn="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</a:pPr>
            <a:endParaRPr lang="en-US" sz="1200" b="1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9974EB-5D2D-43B0-A5E9-7EE5560FB8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64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3/24/2022 1:26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40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3/24/2022 1:26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66294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3/24/2022 1:26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0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13585A-1711-414B-B84F-429C1735A6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675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2B6C5-CB1C-4580-B783-F52C3A24E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EA2D04-8822-4939-8678-E87128C01A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784E0-149B-4A20-AF49-DAB34D82F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102A2-D8B5-40FC-B3A0-440C9F6A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747D3-05CB-4063-9C63-669EF4795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49757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8E48C9-C3C9-4FC0-860A-301E87F7F8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38DD-EBE5-49FC-B51E-A668AE82A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9492E-B7AB-4BE0-9DFC-3AEAD2BF3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69972-F155-4669-87F1-9F98DD08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3B5AE-FDC2-483E-8A0A-980675EF7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6260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6375"/>
            <a:ext cx="10515600" cy="1114313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08245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0198-B250-44FD-9AC7-BA0E6E23B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/>
          <a:lstStyle>
            <a:lvl1pPr>
              <a:def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F25D0DC-756F-45C2-A98F-05B7594197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11676F-0A7B-49C1-8A96-1063E181399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37933" y="1477400"/>
            <a:ext cx="6125221" cy="4035002"/>
          </a:xfrm>
          <a:prstGeom prst="roundRect">
            <a:avLst>
              <a:gd name="adj" fmla="val 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81000">
            <a:solidFill>
              <a:schemeClr val="tx1"/>
            </a:solidFill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/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45675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aph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3948684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kern="1200" cap="none" spc="-50" baseline="0" dirty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366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411662" cy="984885"/>
          </a:xfrm>
        </p:spPr>
        <p:txBody>
          <a:bodyPr anchor="ctr"/>
          <a:lstStyle>
            <a:lvl1pPr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40858B-298E-456E-8BD2-C525C8AF328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280454" y="585788"/>
            <a:ext cx="6474941" cy="576594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89606A-8F41-413C-9C36-6850E1BC90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705" y="1747066"/>
            <a:ext cx="4411662" cy="861774"/>
          </a:xfrm>
        </p:spPr>
        <p:txBody>
          <a:bodyPr/>
          <a:lstStyle>
            <a:lvl1pPr marL="0" indent="0">
              <a:buNone/>
              <a:defRPr b="1" spc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2548A92-3954-4C36-AFC5-043724760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87634" y="1549669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22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699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22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461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04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9803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613011"/>
            <a:ext cx="4167887" cy="1920526"/>
          </a:xfrm>
        </p:spPr>
        <p:txBody>
          <a:bodyPr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cap="all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46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Topic name or subtitle</a:t>
            </a:r>
          </a:p>
        </p:txBody>
      </p:sp>
      <p:pic>
        <p:nvPicPr>
          <p:cNvPr id="8" name="Picture 7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FFF0A47-7543-41B6-9868-D5B1EA7351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invGray">
          <a:xfrm>
            <a:off x="584200" y="585788"/>
            <a:ext cx="2855205" cy="289320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CB76050-475B-4C99-A78E-916281BF9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1" y="5066296"/>
            <a:ext cx="4164583" cy="2492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and title</a:t>
            </a:r>
          </a:p>
        </p:txBody>
      </p:sp>
    </p:spTree>
    <p:extLst>
      <p:ext uri="{BB962C8B-B14F-4D97-AF65-F5344CB8AC3E}">
        <p14:creationId xmlns:p14="http://schemas.microsoft.com/office/powerpoint/2010/main" val="363109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A52A-263D-4B5C-9F40-73B4A33BF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FA2F2-57C8-4139-B340-15247B40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290F0C-12B7-46EE-AB9A-FC2B2105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FDEF5-54D6-4DD5-9F5A-8D8812B02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17396-A916-47DF-BE65-34B90BAE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05322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TA layou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">
            <a:extLst>
              <a:ext uri="{FF2B5EF4-FFF2-40B4-BE49-F238E27FC236}">
                <a16:creationId xmlns:a16="http://schemas.microsoft.com/office/drawing/2014/main" id="{4ECB6D19-1365-4C38-8388-3F6E58B56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0673" y="3091139"/>
            <a:ext cx="3989388" cy="3784600"/>
            <a:chOff x="2454" y="1957"/>
            <a:chExt cx="2513" cy="2384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BB7AAFDB-5D70-452E-858E-57C277FBCFA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2454" y="1957"/>
              <a:ext cx="2513" cy="23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Line 5">
              <a:extLst>
                <a:ext uri="{FF2B5EF4-FFF2-40B4-BE49-F238E27FC236}">
                  <a16:creationId xmlns:a16="http://schemas.microsoft.com/office/drawing/2014/main" id="{C598EEA4-8465-4734-B1F1-633CB630BE40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270" y="2926"/>
              <a:ext cx="407" cy="93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Line 6">
              <a:extLst>
                <a:ext uri="{FF2B5EF4-FFF2-40B4-BE49-F238E27FC236}">
                  <a16:creationId xmlns:a16="http://schemas.microsoft.com/office/drawing/2014/main" id="{454FF3C1-4EF2-4D3A-9BE5-F465DFBBC40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04" y="3192"/>
              <a:ext cx="443" cy="101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Line 7">
              <a:extLst>
                <a:ext uri="{FF2B5EF4-FFF2-40B4-BE49-F238E27FC236}">
                  <a16:creationId xmlns:a16="http://schemas.microsoft.com/office/drawing/2014/main" id="{A8817254-3E9C-42C7-B748-488C118EEBE2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49" y="3721"/>
              <a:ext cx="274" cy="61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Line 8">
              <a:extLst>
                <a:ext uri="{FF2B5EF4-FFF2-40B4-BE49-F238E27FC236}">
                  <a16:creationId xmlns:a16="http://schemas.microsoft.com/office/drawing/2014/main" id="{F068677F-3F16-4A30-B4B7-5C1F6B4DFCB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160" y="3126"/>
              <a:ext cx="223" cy="51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Line 9">
              <a:extLst>
                <a:ext uri="{FF2B5EF4-FFF2-40B4-BE49-F238E27FC236}">
                  <a16:creationId xmlns:a16="http://schemas.microsoft.com/office/drawing/2014/main" id="{6B572EAC-0EE9-4AC1-B990-2D15FAECD75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412" y="2810"/>
              <a:ext cx="110" cy="25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Line 10">
              <a:extLst>
                <a:ext uri="{FF2B5EF4-FFF2-40B4-BE49-F238E27FC236}">
                  <a16:creationId xmlns:a16="http://schemas.microsoft.com/office/drawing/2014/main" id="{6F3C4E6D-4546-4B8D-8607-4F86C19529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642" y="2401"/>
              <a:ext cx="59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F803C8CC-45E5-4D6D-8358-1BB8F080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819" y="1998"/>
              <a:ext cx="58" cy="13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Line 13">
              <a:extLst>
                <a:ext uri="{FF2B5EF4-FFF2-40B4-BE49-F238E27FC236}">
                  <a16:creationId xmlns:a16="http://schemas.microsoft.com/office/drawing/2014/main" id="{50D98F36-FDE6-4D2B-9363-2580AEDD983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48" y="4269"/>
              <a:ext cx="27" cy="7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Line 14">
              <a:extLst>
                <a:ext uri="{FF2B5EF4-FFF2-40B4-BE49-F238E27FC236}">
                  <a16:creationId xmlns:a16="http://schemas.microsoft.com/office/drawing/2014/main" id="{0923FA4C-2F76-4060-B008-16EA5C26524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65" y="3952"/>
              <a:ext cx="163" cy="380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Line 15">
              <a:extLst>
                <a:ext uri="{FF2B5EF4-FFF2-40B4-BE49-F238E27FC236}">
                  <a16:creationId xmlns:a16="http://schemas.microsoft.com/office/drawing/2014/main" id="{03FE0DF4-70D1-4FA1-ADC4-B5B0B4576B6C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706" y="2477"/>
              <a:ext cx="168" cy="3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Line 16">
              <a:extLst>
                <a:ext uri="{FF2B5EF4-FFF2-40B4-BE49-F238E27FC236}">
                  <a16:creationId xmlns:a16="http://schemas.microsoft.com/office/drawing/2014/main" id="{4AF6853F-9288-4192-AF84-2B250BE0431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902" y="2280"/>
              <a:ext cx="58" cy="13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Line 17">
              <a:extLst>
                <a:ext uri="{FF2B5EF4-FFF2-40B4-BE49-F238E27FC236}">
                  <a16:creationId xmlns:a16="http://schemas.microsoft.com/office/drawing/2014/main" id="{E4F29BC7-3994-4D5F-A91A-BFAB914E89C6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922" y="2943"/>
              <a:ext cx="432" cy="985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Line 18">
              <a:extLst>
                <a:ext uri="{FF2B5EF4-FFF2-40B4-BE49-F238E27FC236}">
                  <a16:creationId xmlns:a16="http://schemas.microsoft.com/office/drawing/2014/main" id="{9F33E80E-7D5A-4CE6-B979-5BE1DAC6A5D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46" y="3227"/>
              <a:ext cx="469" cy="107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Line 19">
              <a:extLst>
                <a:ext uri="{FF2B5EF4-FFF2-40B4-BE49-F238E27FC236}">
                  <a16:creationId xmlns:a16="http://schemas.microsoft.com/office/drawing/2014/main" id="{195256B1-C515-49ED-838F-1AC5E0C0087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36" y="3789"/>
              <a:ext cx="241" cy="54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Line 20">
              <a:extLst>
                <a:ext uri="{FF2B5EF4-FFF2-40B4-BE49-F238E27FC236}">
                  <a16:creationId xmlns:a16="http://schemas.microsoft.com/office/drawing/2014/main" id="{15F75529-61B3-4FE1-9C8C-E83E8B71DB3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17" y="3159"/>
              <a:ext cx="236" cy="539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Line 21">
              <a:extLst>
                <a:ext uri="{FF2B5EF4-FFF2-40B4-BE49-F238E27FC236}">
                  <a16:creationId xmlns:a16="http://schemas.microsoft.com/office/drawing/2014/main" id="{2B164A82-9246-4F4D-8D55-8487CDE6BDB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083" y="2824"/>
              <a:ext cx="116" cy="26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Line 22">
              <a:extLst>
                <a:ext uri="{FF2B5EF4-FFF2-40B4-BE49-F238E27FC236}">
                  <a16:creationId xmlns:a16="http://schemas.microsoft.com/office/drawing/2014/main" id="{8F5523C1-14C3-4F05-A5A7-81820A43D51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27" y="2391"/>
              <a:ext cx="62" cy="141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Line 23">
              <a:extLst>
                <a:ext uri="{FF2B5EF4-FFF2-40B4-BE49-F238E27FC236}">
                  <a16:creationId xmlns:a16="http://schemas.microsoft.com/office/drawing/2014/main" id="{D8CA3BA8-4DBC-4E59-8CAD-0AFC2D0C17F5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14" y="1964"/>
              <a:ext cx="62" cy="142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Line 26">
              <a:extLst>
                <a:ext uri="{FF2B5EF4-FFF2-40B4-BE49-F238E27FC236}">
                  <a16:creationId xmlns:a16="http://schemas.microsoft.com/office/drawing/2014/main" id="{A2FCCFA5-F147-4180-A9C2-AF95021E3ACD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37" y="4028"/>
              <a:ext cx="141" cy="310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Line 27">
              <a:extLst>
                <a:ext uri="{FF2B5EF4-FFF2-40B4-BE49-F238E27FC236}">
                  <a16:creationId xmlns:a16="http://schemas.microsoft.com/office/drawing/2014/main" id="{32BC8070-C36D-45FB-9A0F-578301BC3AE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384" y="2467"/>
              <a:ext cx="178" cy="40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Line 28">
              <a:extLst>
                <a:ext uri="{FF2B5EF4-FFF2-40B4-BE49-F238E27FC236}">
                  <a16:creationId xmlns:a16="http://schemas.microsoft.com/office/drawing/2014/main" id="{8110C7A2-9D78-41F3-AA94-8302965876A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4592" y="2258"/>
              <a:ext cx="61" cy="142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Line 29">
              <a:extLst>
                <a:ext uri="{FF2B5EF4-FFF2-40B4-BE49-F238E27FC236}">
                  <a16:creationId xmlns:a16="http://schemas.microsoft.com/office/drawing/2014/main" id="{E65D9A27-9668-42EF-AFE1-52DC00CDBE68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437" y="3932"/>
              <a:ext cx="175" cy="40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Line 30">
              <a:extLst>
                <a:ext uri="{FF2B5EF4-FFF2-40B4-BE49-F238E27FC236}">
                  <a16:creationId xmlns:a16="http://schemas.microsoft.com/office/drawing/2014/main" id="{B34E91EE-ABF9-41F6-8792-DE94AEFB6249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20" y="4151"/>
              <a:ext cx="82" cy="184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Line 32">
              <a:extLst>
                <a:ext uri="{FF2B5EF4-FFF2-40B4-BE49-F238E27FC236}">
                  <a16:creationId xmlns:a16="http://schemas.microsoft.com/office/drawing/2014/main" id="{1729863B-C4C1-44F5-809A-3CFCFD91A7D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226" y="4089"/>
              <a:ext cx="111" cy="246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Line 33">
              <a:extLst>
                <a:ext uri="{FF2B5EF4-FFF2-40B4-BE49-F238E27FC236}">
                  <a16:creationId xmlns:a16="http://schemas.microsoft.com/office/drawing/2014/main" id="{98DEF785-9979-4CDA-9E6C-D119A5AC0BCB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361" y="3821"/>
              <a:ext cx="93" cy="2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Line 34">
              <a:extLst>
                <a:ext uri="{FF2B5EF4-FFF2-40B4-BE49-F238E27FC236}">
                  <a16:creationId xmlns:a16="http://schemas.microsoft.com/office/drawing/2014/main" id="{C35DDFE1-806A-4B70-9FD8-055E035394F3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556" y="3475"/>
              <a:ext cx="49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Line 35">
              <a:extLst>
                <a:ext uri="{FF2B5EF4-FFF2-40B4-BE49-F238E27FC236}">
                  <a16:creationId xmlns:a16="http://schemas.microsoft.com/office/drawing/2014/main" id="{227E9C58-93DE-4869-BF42-F514B215445F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705" y="3134"/>
              <a:ext cx="50" cy="113"/>
            </a:xfrm>
            <a:prstGeom prst="line">
              <a:avLst/>
            </a:prstGeom>
            <a:noFill/>
            <a:ln w="19050" cap="flat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Line 39">
              <a:extLst>
                <a:ext uri="{FF2B5EF4-FFF2-40B4-BE49-F238E27FC236}">
                  <a16:creationId xmlns:a16="http://schemas.microsoft.com/office/drawing/2014/main" id="{4048DB99-6144-47F1-99DC-BF62036C0291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636" y="3551"/>
              <a:ext cx="143" cy="325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Line 40">
              <a:extLst>
                <a:ext uri="{FF2B5EF4-FFF2-40B4-BE49-F238E27FC236}">
                  <a16:creationId xmlns:a16="http://schemas.microsoft.com/office/drawing/2014/main" id="{E358B82E-EB58-4FD8-8394-C03EB8C67257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V="1">
              <a:off x="3802" y="3384"/>
              <a:ext cx="50" cy="113"/>
            </a:xfrm>
            <a:prstGeom prst="line">
              <a:avLst/>
            </a:prstGeom>
            <a:noFill/>
            <a:ln w="19050" cap="flat">
              <a:solidFill>
                <a:srgbClr val="6A4B1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41">
              <a:extLst>
                <a:ext uri="{FF2B5EF4-FFF2-40B4-BE49-F238E27FC236}">
                  <a16:creationId xmlns:a16="http://schemas.microsoft.com/office/drawing/2014/main" id="{32297B84-C669-4409-B73E-33EC02F2C3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82" y="3254"/>
              <a:ext cx="79" cy="79"/>
            </a:xfrm>
            <a:custGeom>
              <a:avLst/>
              <a:gdLst>
                <a:gd name="T0" fmla="*/ 604 w 663"/>
                <a:gd name="T1" fmla="*/ 225 h 664"/>
                <a:gd name="T2" fmla="*/ 438 w 663"/>
                <a:gd name="T3" fmla="*/ 605 h 664"/>
                <a:gd name="T4" fmla="*/ 59 w 663"/>
                <a:gd name="T5" fmla="*/ 439 h 664"/>
                <a:gd name="T6" fmla="*/ 225 w 663"/>
                <a:gd name="T7" fmla="*/ 59 h 664"/>
                <a:gd name="T8" fmla="*/ 604 w 663"/>
                <a:gd name="T9" fmla="*/ 225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604" y="225"/>
                  </a:moveTo>
                  <a:cubicBezTo>
                    <a:pt x="663" y="376"/>
                    <a:pt x="589" y="546"/>
                    <a:pt x="438" y="605"/>
                  </a:cubicBezTo>
                  <a:cubicBezTo>
                    <a:pt x="288" y="664"/>
                    <a:pt x="118" y="590"/>
                    <a:pt x="59" y="439"/>
                  </a:cubicBez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42">
              <a:extLst>
                <a:ext uri="{FF2B5EF4-FFF2-40B4-BE49-F238E27FC236}">
                  <a16:creationId xmlns:a16="http://schemas.microsoft.com/office/drawing/2014/main" id="{4FF0846B-2125-4F39-BEF6-5E17675B49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69" y="3675"/>
              <a:ext cx="78" cy="78"/>
            </a:xfrm>
            <a:custGeom>
              <a:avLst/>
              <a:gdLst>
                <a:gd name="T0" fmla="*/ 1209 w 1327"/>
                <a:gd name="T1" fmla="*/ 451 h 1327"/>
                <a:gd name="T2" fmla="*/ 877 w 1327"/>
                <a:gd name="T3" fmla="*/ 1210 h 1327"/>
                <a:gd name="T4" fmla="*/ 118 w 1327"/>
                <a:gd name="T5" fmla="*/ 877 h 1327"/>
                <a:gd name="T6" fmla="*/ 450 w 1327"/>
                <a:gd name="T7" fmla="*/ 118 h 1327"/>
                <a:gd name="T8" fmla="*/ 1209 w 1327"/>
                <a:gd name="T9" fmla="*/ 451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7" h="1327">
                  <a:moveTo>
                    <a:pt x="1209" y="451"/>
                  </a:moveTo>
                  <a:cubicBezTo>
                    <a:pt x="1327" y="752"/>
                    <a:pt x="1178" y="1092"/>
                    <a:pt x="877" y="1210"/>
                  </a:cubicBezTo>
                  <a:cubicBezTo>
                    <a:pt x="575" y="1327"/>
                    <a:pt x="236" y="1179"/>
                    <a:pt x="118" y="877"/>
                  </a:cubicBezTo>
                  <a:cubicBezTo>
                    <a:pt x="0" y="576"/>
                    <a:pt x="149" y="236"/>
                    <a:pt x="450" y="118"/>
                  </a:cubicBezTo>
                  <a:cubicBezTo>
                    <a:pt x="751" y="0"/>
                    <a:pt x="1091" y="149"/>
                    <a:pt x="1209" y="451"/>
                  </a:cubicBezTo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43">
              <a:extLst>
                <a:ext uri="{FF2B5EF4-FFF2-40B4-BE49-F238E27FC236}">
                  <a16:creationId xmlns:a16="http://schemas.microsoft.com/office/drawing/2014/main" id="{437C997D-C20A-4D74-8D19-7884D4C12F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4" y="3646"/>
              <a:ext cx="79" cy="79"/>
            </a:xfrm>
            <a:custGeom>
              <a:avLst/>
              <a:gdLst>
                <a:gd name="T0" fmla="*/ 1209 w 1326"/>
                <a:gd name="T1" fmla="*/ 450 h 1327"/>
                <a:gd name="T2" fmla="*/ 876 w 1326"/>
                <a:gd name="T3" fmla="*/ 1209 h 1327"/>
                <a:gd name="T4" fmla="*/ 117 w 1326"/>
                <a:gd name="T5" fmla="*/ 877 h 1327"/>
                <a:gd name="T6" fmla="*/ 450 w 1326"/>
                <a:gd name="T7" fmla="*/ 118 h 1327"/>
                <a:gd name="T8" fmla="*/ 1209 w 1326"/>
                <a:gd name="T9" fmla="*/ 450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6" h="1327">
                  <a:moveTo>
                    <a:pt x="1209" y="450"/>
                  </a:moveTo>
                  <a:cubicBezTo>
                    <a:pt x="1326" y="751"/>
                    <a:pt x="1178" y="1091"/>
                    <a:pt x="876" y="1209"/>
                  </a:cubicBezTo>
                  <a:cubicBezTo>
                    <a:pt x="575" y="1327"/>
                    <a:pt x="235" y="1178"/>
                    <a:pt x="117" y="877"/>
                  </a:cubicBezTo>
                  <a:cubicBezTo>
                    <a:pt x="0" y="576"/>
                    <a:pt x="148" y="236"/>
                    <a:pt x="450" y="118"/>
                  </a:cubicBezTo>
                  <a:cubicBezTo>
                    <a:pt x="751" y="0"/>
                    <a:pt x="1091" y="149"/>
                    <a:pt x="1209" y="450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44">
              <a:extLst>
                <a:ext uri="{FF2B5EF4-FFF2-40B4-BE49-F238E27FC236}">
                  <a16:creationId xmlns:a16="http://schemas.microsoft.com/office/drawing/2014/main" id="{F936FE4E-B0E4-4188-BE1D-C87AF2C66D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22" y="2424"/>
              <a:ext cx="78" cy="79"/>
            </a:xfrm>
            <a:custGeom>
              <a:avLst/>
              <a:gdLst>
                <a:gd name="T0" fmla="*/ 59 w 663"/>
                <a:gd name="T1" fmla="*/ 439 h 664"/>
                <a:gd name="T2" fmla="*/ 225 w 663"/>
                <a:gd name="T3" fmla="*/ 59 h 664"/>
                <a:gd name="T4" fmla="*/ 604 w 663"/>
                <a:gd name="T5" fmla="*/ 225 h 664"/>
                <a:gd name="T6" fmla="*/ 438 w 663"/>
                <a:gd name="T7" fmla="*/ 605 h 664"/>
                <a:gd name="T8" fmla="*/ 59 w 663"/>
                <a:gd name="T9" fmla="*/ 439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664">
                  <a:moveTo>
                    <a:pt x="59" y="439"/>
                  </a:moveTo>
                  <a:cubicBezTo>
                    <a:pt x="0" y="288"/>
                    <a:pt x="74" y="118"/>
                    <a:pt x="225" y="59"/>
                  </a:cubicBezTo>
                  <a:cubicBezTo>
                    <a:pt x="375" y="0"/>
                    <a:pt x="545" y="75"/>
                    <a:pt x="604" y="225"/>
                  </a:cubicBezTo>
                  <a:cubicBezTo>
                    <a:pt x="663" y="376"/>
                    <a:pt x="589" y="546"/>
                    <a:pt x="438" y="605"/>
                  </a:cubicBezTo>
                  <a:cubicBezTo>
                    <a:pt x="287" y="664"/>
                    <a:pt x="118" y="589"/>
                    <a:pt x="59" y="439"/>
                  </a:cubicBezTo>
                </a:path>
              </a:pathLst>
            </a:custGeom>
            <a:solidFill>
              <a:srgbClr val="6A4B1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6FF0D7B3-1315-422B-ACFD-70F60C8E34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60" y="1446848"/>
            <a:ext cx="5134675" cy="307777"/>
          </a:xfrm>
        </p:spPr>
        <p:txBody>
          <a:bodyPr wrap="square" anchor="b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Arial" panose="020B0604020202020204" pitchFamily="34" charset="0"/>
              <a:buNone/>
              <a:defRPr sz="2000" b="0"/>
            </a:lvl2pPr>
            <a:lvl3pPr marL="450764" indent="0">
              <a:buFont typeface="Arial" panose="020B0604020202020204" pitchFamily="34" charset="0"/>
              <a:buNone/>
              <a:tabLst/>
              <a:defRPr sz="1600" b="0"/>
            </a:lvl3pPr>
            <a:lvl4pPr marL="652337" indent="0">
              <a:buFont typeface="Arial" panose="020B0604020202020204" pitchFamily="34" charset="0"/>
              <a:buNone/>
              <a:defRPr sz="1400" b="0"/>
            </a:lvl4pPr>
            <a:lvl5pPr marL="853911" indent="0">
              <a:buFont typeface="Arial" panose="020B0604020202020204" pitchFamily="34" charset="0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093016-D03C-4ED8-A7B4-AE5E9DD883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84200" y="2047083"/>
            <a:ext cx="5025137" cy="1381917"/>
          </a:xfrm>
        </p:spPr>
        <p:txBody>
          <a:bodyPr/>
          <a:lstStyle>
            <a:lvl1pPr marL="0" indent="0">
              <a:buNone/>
              <a:defRPr sz="2000" b="1"/>
            </a:lvl1pPr>
            <a:lvl2pPr marL="0" indent="0">
              <a:spcAft>
                <a:spcPts val="600"/>
              </a:spcAft>
              <a:buNone/>
              <a:defRPr sz="1600"/>
            </a:lvl2pPr>
            <a:lvl3pPr marL="198438" indent="-198438">
              <a:defRPr sz="16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F4758E2-2C6B-486A-B53E-A1AB7F4E4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761423" y="2082336"/>
            <a:ext cx="8224300" cy="4649406"/>
          </a:xfrm>
          <a:prstGeom prst="roundRect">
            <a:avLst>
              <a:gd name="adj" fmla="val 2491"/>
            </a:avLst>
          </a:prstGeom>
          <a:solidFill>
            <a:schemeClr val="tx1">
              <a:lumMod val="50000"/>
            </a:schemeClr>
          </a:solidFill>
          <a:ln>
            <a:noFill/>
          </a:ln>
          <a:effectLst>
            <a:outerShdw blurRad="292100" dist="38100" dir="3600000" sx="102000" sy="102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9DD55AC5-D820-400E-A5D1-4C3C6B0C8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78617" y="2204828"/>
            <a:ext cx="7772400" cy="4366111"/>
          </a:xfrm>
          <a:solidFill>
            <a:srgbClr val="E6E6E6"/>
          </a:solidFill>
        </p:spPr>
        <p:txBody>
          <a:bodyPr lIns="0" tIns="0" bIns="1463040" anchor="ctr" anchorCtr="0">
            <a:no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 dirty="0"/>
              <a:t>Drag &amp; drop your screenshot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7C55E4-9134-430B-9BE8-BB767CAB2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6440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5794 -3.7037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4.81481E-6 L 0.07187 -4.81481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59259E-6 L 0.07188 -2.5925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8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1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hite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32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E979A-A8E5-4088-9028-6EC1DE0A3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6942B4-0A49-4EC7-B0A8-0C494D699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CF4EF-EA57-4E6D-AECD-74DD16D39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822A4-8DA6-4447-9B1F-C5DB58435268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A8201-AE41-44FF-A1AF-B2338F0C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E178F-EF4E-44C3-B5F1-EE5B4B5D9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1524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83B15-24C1-4BFD-88E9-49FE89EB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90659-081B-4B2F-97BB-D4CAFAEBD8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9E1E1-95D7-4223-96D8-6A2856BAF7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43A1D7-F9B1-4074-B8EF-172165A7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92357E-FDC5-4F6E-A2E0-55E86C000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4CC319-4D42-4625-A0F6-7E3B92B5A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30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77F1-ED52-4D29-9221-DEE334DB6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D83F9F-0429-481C-BA18-DB0E16AD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824D24-AB01-4F89-9CE8-41E2CE32F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5DB373-18F1-4A57-A38A-EC7F75846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4095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995072-A5C1-450A-92EF-42028E84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32E9C7-E74B-4899-BCC6-730D396C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93ABA-C3DC-498B-9DD3-0BAE442D2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7794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3924-D7D2-4399-98F4-9CBAF2AA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E7F36-A49C-4BE7-B23A-78C34B5C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B2152-93F7-4A6A-8CD9-82D999DE6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3EAF4-47BC-4216-9664-B4A7382C3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16495-3D18-4FBC-809A-0FFA1238A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25AB8-E769-402F-93BE-D0D11504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3985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D9879-316E-4E90-A097-B620423B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5DF3B-97B1-46EB-8DAF-DAA6D2654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D2C82-8DB3-4740-A550-8BA815A7B0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5AA36-43A6-4944-8392-C56AC5E3F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CE1B3D-C885-4E48-9D53-304459601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49B75B-1C39-436D-A1D4-8241747D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2221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AB916-9326-4D73-B691-CDFA729DD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3C188F-6E13-40DF-BF31-77BE6B8E8B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3E2F-AD9C-47F4-B5C1-F4B40B4D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E2263-8D7B-49A3-A701-128284B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2F72-7D48-424C-857E-E77214F92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10672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46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032353-2971-4FEF-884B-70C91C7A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35CC2-6F84-470B-AAB6-5550FAF43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8FF3D-9D86-4824-8A68-92BD935121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3/24/2022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D7BB0F-E774-4FD2-A769-32EB434DA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785B1-611F-4A2B-98A4-D58A5AD3B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B7886158-6BE0-4540-B4B1-F929DD942DC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A5D1039-8106-4342-93DA-EF14B30A4B02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43E838E-1B42-43FB-931E-B8CB81E5BF06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5703D5E-3CDE-4E6E-8FF1-6F3702CBD66B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7D3BD7-3780-415B-B3E6-CA319D897F4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2F8C853-9082-4059-AB91-B2EBA335068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9CD5C0-1D38-48DD-B525-CC9C251C7832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C13BF1-9D87-42FE-889D-4F1BF63F313B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9019F21-004A-43A3-9727-C8654D01CA6A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D0C0B8D-3626-4414-8DC1-81EC9DFC8160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DBD813-4EA4-49AD-8276-4A032E28C7D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9D66049-DAF8-4248-9FE5-266E46A727A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7D287AA-0233-456D-BF4C-97058D026CE9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343F42C-2C15-4E25-BB68-CEFBAE455EE1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A92218A-5430-412B-BF71-125728EFC384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BDCDEA4-5BF0-45AE-9B0B-F795D225FAD8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90277F-64E9-4EF7-9927-69E9771CB13A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6BCB9D3-C12B-40B7-AFCF-01B0A47AF6FC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510BE75-A508-4818-8127-9F9B8FF67E7E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DE4517-9E7A-47D7-B6C0-6AB7589BC4B2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D69F4EF-0FD7-4D3B-9E1D-AA417EF5522E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BBC85B4-6E22-4179-95D9-1701A280FB67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4C309FD-89C4-4D3E-856C-D7E439E8DD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9D7A34-8EDB-46D7-97FB-FF72F8209468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E0D6B9-563B-4364-B297-1A74DF1DB669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E87E260-A348-4299-A1D7-7851C791369F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FAC5086-7C75-40DC-BE4A-DCF98618E2C0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B81F588-4867-408A-B5C9-84E4A3E7F3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E2BBAA8-6954-422A-B164-D7DF3DA5B49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3C0488-9C18-40B6-B72B-F57CEFA4F71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18B771-41A1-46EC-A87C-05424A15127C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A3F1F0C-7937-4F4D-B10E-5950B161011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B3BBCE4-9B2C-4221-9FD7-6E9E0A53C7DA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8D94D28-85C4-45C4-A343-E9598534EF23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E825A6D-8302-464C-84ED-81F9843F705E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CEE45534-E2FD-43C3-8A32-C5C9D8EEA91A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C9E9003A-3C6E-4C2C-86D2-F5AEAC62A451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722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86" r:id="rId1"/>
    <p:sldLayoutId id="2147485287" r:id="rId2"/>
    <p:sldLayoutId id="2147485288" r:id="rId3"/>
    <p:sldLayoutId id="2147485289" r:id="rId4"/>
    <p:sldLayoutId id="2147485291" r:id="rId5"/>
    <p:sldLayoutId id="2147485292" r:id="rId6"/>
    <p:sldLayoutId id="2147485293" r:id="rId7"/>
    <p:sldLayoutId id="2147485294" r:id="rId8"/>
    <p:sldLayoutId id="2147485295" r:id="rId9"/>
    <p:sldLayoutId id="2147485296" r:id="rId10"/>
    <p:sldLayoutId id="2147485297" r:id="rId11"/>
    <p:sldLayoutId id="2147485298" r:id="rId12"/>
    <p:sldLayoutId id="2147485299" r:id="rId13"/>
    <p:sldLayoutId id="2147485304" r:id="rId14"/>
    <p:sldLayoutId id="2147485305" r:id="rId15"/>
    <p:sldLayoutId id="2147485307" r:id="rId16"/>
    <p:sldLayoutId id="2147485308" r:id="rId17"/>
    <p:sldLayoutId id="2147485272" r:id="rId18"/>
    <p:sldLayoutId id="2147485240" r:id="rId19"/>
    <p:sldLayoutId id="2147485309" r:id="rId20"/>
    <p:sldLayoutId id="2147485310" r:id="rId21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68" userDrawn="1">
          <p15:clr>
            <a:srgbClr val="C35EA4"/>
          </p15:clr>
        </p15:guide>
        <p15:guide id="2" pos="7313" userDrawn="1">
          <p15:clr>
            <a:srgbClr val="C35EA4"/>
          </p15:clr>
        </p15:guide>
        <p15:guide id="3" orient="horz" pos="369" userDrawn="1">
          <p15:clr>
            <a:srgbClr val="C35EA4"/>
          </p15:clr>
        </p15:guide>
        <p15:guide id="4" orient="horz" pos="3949" userDrawn="1">
          <p15:clr>
            <a:srgbClr val="C35EA4"/>
          </p15:clr>
        </p15:guide>
        <p15:guide id="5" orient="horz" pos="184" userDrawn="1">
          <p15:clr>
            <a:srgbClr val="A4A3A4"/>
          </p15:clr>
        </p15:guide>
        <p15:guide id="6" pos="185" userDrawn="1">
          <p15:clr>
            <a:srgbClr val="A4A3A4"/>
          </p15:clr>
        </p15:guide>
        <p15:guide id="7" orient="horz" pos="4135" userDrawn="1">
          <p15:clr>
            <a:srgbClr val="A4A3A4"/>
          </p15:clr>
        </p15:guide>
        <p15:guide id="8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dynamicsninja.blog/2019/12/05/power-bi-embedder-for-xrmtoolbox/" TargetMode="External"/><Relationship Id="rId7" Type="http://schemas.microsoft.com/office/2007/relationships/hdphoto" Target="../media/hdphoto1.wdp"/><Relationship Id="rId2" Type="http://schemas.openxmlformats.org/officeDocument/2006/relationships/hyperlink" Target="https://docs.microsoft.com/en-us/powerapps/maker/model-driven-apps/embed-powerbi-report-in-system-form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image" Target="../media/image18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hyperlink" Target="https://markcarrington.dev/sql-4-cds/" TargetMode="External"/><Relationship Id="rId4" Type="http://schemas.openxmlformats.org/officeDocument/2006/relationships/hyperlink" Target="https://docs.microsoft.com/en-us/powerapps/developer/data-platform/dataverse-sql-quer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customXml" Target="../ink/ink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8.xml"/><Relationship Id="rId3" Type="http://schemas.openxmlformats.org/officeDocument/2006/relationships/image" Target="../media/image25.png"/><Relationship Id="rId7" Type="http://schemas.openxmlformats.org/officeDocument/2006/relationships/customXml" Target="../ink/ink5.xml"/><Relationship Id="rId12" Type="http://schemas.openxmlformats.org/officeDocument/2006/relationships/image" Target="../media/image43.png"/><Relationship Id="rId2" Type="http://schemas.openxmlformats.org/officeDocument/2006/relationships/hyperlink" Target="https://docs.microsoft.com/en-us/power-bi/guidance/star-schema" TargetMode="Externa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customXml" Target="../ink/ink7.xml"/><Relationship Id="rId5" Type="http://schemas.openxmlformats.org/officeDocument/2006/relationships/customXml" Target="../ink/ink4.xml"/><Relationship Id="rId10" Type="http://schemas.openxmlformats.org/officeDocument/2006/relationships/image" Target="../media/image42.png"/><Relationship Id="rId4" Type="http://schemas.microsoft.com/office/2007/relationships/hdphoto" Target="../media/hdphoto3.wdp"/><Relationship Id="rId9" Type="http://schemas.openxmlformats.org/officeDocument/2006/relationships/customXml" Target="../ink/ink6.xml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5.wdp"/><Relationship Id="rId5" Type="http://schemas.openxmlformats.org/officeDocument/2006/relationships/image" Target="../media/image35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query/power-query-fold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ocs.microsoft.com/en-us/powerapps/maker/data-platform/export-to-data-la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DESDeprecationBlog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ake.powerapps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docs.microsoft.com/en-us/powerapps/maker/data-platform/azure-synapse-link-choices-serverles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5.xml"/><Relationship Id="rId7" Type="http://schemas.openxmlformats.org/officeDocument/2006/relationships/image" Target="../media/image1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ZGpK2waM5Y" TargetMode="Externa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github.com/PowerBiDevCamp/Camp-Sessions/raw/master/Session%2014%20-%20Power%20BI%20with%20Dataverse.pptx" TargetMode="External"/><Relationship Id="rId4" Type="http://schemas.openxmlformats.org/officeDocument/2006/relationships/hyperlink" Target="https://github.com/PowerBiDevCamp/Camp-Sessions/tree/master/PBI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power-bi-effectiv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powerapps/maker/model-driven-apps/create-edit-powerbi-embedded-page" TargetMode="External"/><Relationship Id="rId13" Type="http://schemas.openxmlformats.org/officeDocument/2006/relationships/hyperlink" Target="https://docs.microsoft.com/en-us/dynamics365/fin-ops-core/dev-itpro/analytics/power-bi-embedded-integration" TargetMode="External"/><Relationship Id="rId3" Type="http://schemas.openxmlformats.org/officeDocument/2006/relationships/hyperlink" Target="https://docs.microsoft.com/en-us/powerapps/developer/data-platform/dataverse-sql-query" TargetMode="External"/><Relationship Id="rId7" Type="http://schemas.openxmlformats.org/officeDocument/2006/relationships/hyperlink" Target="https://docs.microsoft.com/en-us/power-query/connectors/dataverse" TargetMode="External"/><Relationship Id="rId12" Type="http://schemas.openxmlformats.org/officeDocument/2006/relationships/hyperlink" Target="https://docs.microsoft.com/en-us/dynamics365/fin-ops-core/dev-itpro/analytics/embed-power-bi-workspaces?toc=/dynamics365/commerce/toc.json" TargetMode="External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docs.microsoft.com/en-us/power-bi/connect-data/desktop-directquery-troubleshoot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en-us/powerapps/maker/data-platform/view-entity-data-power-bi" TargetMode="External"/><Relationship Id="rId11" Type="http://schemas.openxmlformats.org/officeDocument/2006/relationships/hyperlink" Target="https://docs.microsoft.com/en-us/powerapps/maker/canvas-apps/controls/control-power-bi-tile" TargetMode="External"/><Relationship Id="rId5" Type="http://schemas.openxmlformats.org/officeDocument/2006/relationships/hyperlink" Target="https://docs.microsoft.com/en-us/powerapps/maker/data-platform/use-powerbi-dataverse" TargetMode="External"/><Relationship Id="rId15" Type="http://schemas.openxmlformats.org/officeDocument/2006/relationships/hyperlink" Target="https://docs.microsoft.com/en-us/power-bi/guidance/directquery-model-guidance" TargetMode="External"/><Relationship Id="rId10" Type="http://schemas.openxmlformats.org/officeDocument/2006/relationships/hyperlink" Target="https://docs.microsoft.com/en-us/powerapps/maker/model-driven-apps/embed-powerbi-report-in-system-form" TargetMode="External"/><Relationship Id="rId4" Type="http://schemas.openxmlformats.org/officeDocument/2006/relationships/hyperlink" Target="https://docs.microsoft.com/en-us/powerapps/developer/data-platform/how-dataverse-sql-differs-from-transact-sql?tabs=supported" TargetMode="External"/><Relationship Id="rId9" Type="http://schemas.openxmlformats.org/officeDocument/2006/relationships/hyperlink" Target="https://docs.microsoft.com/en-us/powerapps/user/add-powerbi-dashboards" TargetMode="External"/><Relationship Id="rId14" Type="http://schemas.openxmlformats.org/officeDocument/2006/relationships/hyperlink" Target="https://docs.microsoft.com/en-us/dynamics365/fin-ops-core/dev-itpro/analytics/customize-analytical-workspac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powerapps/maker/model-driven-apps/create-edit-powerbi-embedded-page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5521" y="818983"/>
            <a:ext cx="7409199" cy="2970643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Dataverse + Power BI</a:t>
            </a:r>
            <a:br>
              <a:rPr 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 real-time and contextualized analytics and reports in your apps</a:t>
            </a:r>
            <a:endParaRPr 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F5CDD3-37C2-43EC-A1EB-3018900B32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206" y="4797188"/>
            <a:ext cx="7415514" cy="188496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Scott Sewell</a:t>
            </a:r>
            <a:br>
              <a:rPr lang="en-US" sz="3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Principal Program Manager</a:t>
            </a:r>
            <a:b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 CAT</a:t>
            </a:r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87" y="1543050"/>
            <a:ext cx="968067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aphic 8">
            <a:extLst>
              <a:ext uri="{FF2B5EF4-FFF2-40B4-BE49-F238E27FC236}">
                <a16:creationId xmlns:a16="http://schemas.microsoft.com/office/drawing/2014/main" id="{8B78C7C8-4111-437B-B520-DE693E10DF47}"/>
              </a:ext>
            </a:extLst>
          </p:cNvPr>
          <p:cNvGrpSpPr/>
          <p:nvPr/>
        </p:nvGrpSpPr>
        <p:grpSpPr>
          <a:xfrm>
            <a:off x="1908738" y="1553244"/>
            <a:ext cx="675000" cy="918750"/>
            <a:chOff x="1908738" y="1553244"/>
            <a:chExt cx="675000" cy="91875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9755B28-47FF-40A7-83A9-535F8FA36058}"/>
                </a:ext>
              </a:extLst>
            </p:cNvPr>
            <p:cNvSpPr/>
            <p:nvPr/>
          </p:nvSpPr>
          <p:spPr>
            <a:xfrm>
              <a:off x="2283738" y="1553244"/>
              <a:ext cx="300000" cy="900000"/>
            </a:xfrm>
            <a:custGeom>
              <a:avLst/>
              <a:gdLst>
                <a:gd name="connsiteX0" fmla="*/ 300000 w 300000"/>
                <a:gd name="connsiteY0" fmla="*/ 0 h 900000"/>
                <a:gd name="connsiteX1" fmla="*/ 300000 w 300000"/>
                <a:gd name="connsiteY1" fmla="*/ 900000 h 900000"/>
                <a:gd name="connsiteX2" fmla="*/ 0 w 300000"/>
                <a:gd name="connsiteY2" fmla="*/ 900000 h 900000"/>
                <a:gd name="connsiteX3" fmla="*/ 0 w 300000"/>
                <a:gd name="connsiteY3" fmla="*/ 0 h 900000"/>
                <a:gd name="connsiteX4" fmla="*/ 300000 w 300000"/>
                <a:gd name="connsiteY4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000" h="900000">
                  <a:moveTo>
                    <a:pt x="300000" y="0"/>
                  </a:moveTo>
                  <a:lnTo>
                    <a:pt x="300000" y="900000"/>
                  </a:lnTo>
                  <a:lnTo>
                    <a:pt x="0" y="900000"/>
                  </a:lnTo>
                  <a:lnTo>
                    <a:pt x="0" y="0"/>
                  </a:lnTo>
                  <a:lnTo>
                    <a:pt x="300000" y="0"/>
                  </a:lnTo>
                  <a:close/>
                </a:path>
              </a:pathLst>
            </a:custGeom>
            <a:solidFill>
              <a:srgbClr val="E6AD10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9370666-7F6A-417A-A2ED-47D56AB77E4F}"/>
                </a:ext>
              </a:extLst>
            </p:cNvPr>
            <p:cNvSpPr/>
            <p:nvPr/>
          </p:nvSpPr>
          <p:spPr>
            <a:xfrm>
              <a:off x="2096238" y="1781993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59B541A-8AF5-4046-83B3-97C6ADB8232B}"/>
                </a:ext>
              </a:extLst>
            </p:cNvPr>
            <p:cNvSpPr/>
            <p:nvPr/>
          </p:nvSpPr>
          <p:spPr>
            <a:xfrm>
              <a:off x="2096238" y="179699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644BFA8-81E3-418B-AC41-920F80EE3DA5}"/>
                </a:ext>
              </a:extLst>
            </p:cNvPr>
            <p:cNvSpPr/>
            <p:nvPr/>
          </p:nvSpPr>
          <p:spPr>
            <a:xfrm>
              <a:off x="2096238" y="1778244"/>
              <a:ext cx="300000" cy="675000"/>
            </a:xfrm>
            <a:custGeom>
              <a:avLst/>
              <a:gdLst>
                <a:gd name="connsiteX0" fmla="*/ 300000 w 300000"/>
                <a:gd name="connsiteY0" fmla="*/ 37500 h 675000"/>
                <a:gd name="connsiteX1" fmla="*/ 300000 w 300000"/>
                <a:gd name="connsiteY1" fmla="*/ 675000 h 675000"/>
                <a:gd name="connsiteX2" fmla="*/ 0 w 300000"/>
                <a:gd name="connsiteY2" fmla="*/ 675000 h 675000"/>
                <a:gd name="connsiteX3" fmla="*/ 0 w 300000"/>
                <a:gd name="connsiteY3" fmla="*/ 0 h 675000"/>
                <a:gd name="connsiteX4" fmla="*/ 262500 w 300000"/>
                <a:gd name="connsiteY4" fmla="*/ 0 h 675000"/>
                <a:gd name="connsiteX5" fmla="*/ 300000 w 300000"/>
                <a:gd name="connsiteY5" fmla="*/ 37500 h 67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675000">
                  <a:moveTo>
                    <a:pt x="300000" y="37500"/>
                  </a:moveTo>
                  <a:lnTo>
                    <a:pt x="300000" y="675000"/>
                  </a:lnTo>
                  <a:lnTo>
                    <a:pt x="0" y="675000"/>
                  </a:lnTo>
                  <a:lnTo>
                    <a:pt x="0" y="0"/>
                  </a:lnTo>
                  <a:lnTo>
                    <a:pt x="262500" y="0"/>
                  </a:lnTo>
                  <a:cubicBezTo>
                    <a:pt x="283210" y="0"/>
                    <a:pt x="300000" y="16790"/>
                    <a:pt x="300000" y="37500"/>
                  </a:cubicBezTo>
                  <a:close/>
                </a:path>
              </a:pathLst>
            </a:custGeom>
            <a:solidFill>
              <a:srgbClr val="F6D751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11B2F43-8C2D-4A89-82EA-CF2340A0FD81}"/>
                </a:ext>
              </a:extLst>
            </p:cNvPr>
            <p:cNvSpPr/>
            <p:nvPr/>
          </p:nvSpPr>
          <p:spPr>
            <a:xfrm>
              <a:off x="1908738" y="2003244"/>
              <a:ext cx="300000" cy="450000"/>
            </a:xfrm>
            <a:custGeom>
              <a:avLst/>
              <a:gdLst>
                <a:gd name="connsiteX0" fmla="*/ 0 w 300000"/>
                <a:gd name="connsiteY0" fmla="*/ 0 h 450000"/>
                <a:gd name="connsiteX1" fmla="*/ 0 w 300000"/>
                <a:gd name="connsiteY1" fmla="*/ 450000 h 450000"/>
                <a:gd name="connsiteX2" fmla="*/ 300000 w 300000"/>
                <a:gd name="connsiteY2" fmla="*/ 450000 h 450000"/>
                <a:gd name="connsiteX3" fmla="*/ 300000 w 300000"/>
                <a:gd name="connsiteY3" fmla="*/ 37500 h 450000"/>
                <a:gd name="connsiteX4" fmla="*/ 262500 w 300000"/>
                <a:gd name="connsiteY4" fmla="*/ 0 h 450000"/>
                <a:gd name="connsiteX5" fmla="*/ 0 w 300000"/>
                <a:gd name="connsiteY5" fmla="*/ 0 h 45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0000" h="450000">
                  <a:moveTo>
                    <a:pt x="0" y="0"/>
                  </a:moveTo>
                  <a:lnTo>
                    <a:pt x="0" y="450000"/>
                  </a:lnTo>
                  <a:lnTo>
                    <a:pt x="300000" y="450000"/>
                  </a:lnTo>
                  <a:lnTo>
                    <a:pt x="300000" y="37500"/>
                  </a:lnTo>
                  <a:cubicBezTo>
                    <a:pt x="300000" y="16790"/>
                    <a:pt x="283210" y="0"/>
                    <a:pt x="2625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4">
            <a:extLst>
              <a:ext uri="{FF2B5EF4-FFF2-40B4-BE49-F238E27FC236}">
                <a16:creationId xmlns:a16="http://schemas.microsoft.com/office/drawing/2014/main" id="{8D07AE4A-57B1-4212-867C-9E574FE0D423}"/>
              </a:ext>
            </a:extLst>
          </p:cNvPr>
          <p:cNvGrpSpPr/>
          <p:nvPr/>
        </p:nvGrpSpPr>
        <p:grpSpPr>
          <a:xfrm>
            <a:off x="4473376" y="1463933"/>
            <a:ext cx="656250" cy="937499"/>
            <a:chOff x="4473376" y="1463933"/>
            <a:chExt cx="656250" cy="93749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1FEC7-950C-4CC5-8F99-6E64B6A2E5D1}"/>
                </a:ext>
              </a:extLst>
            </p:cNvPr>
            <p:cNvSpPr/>
            <p:nvPr/>
          </p:nvSpPr>
          <p:spPr>
            <a:xfrm>
              <a:off x="4473376" y="1463933"/>
              <a:ext cx="656250" cy="593699"/>
            </a:xfrm>
            <a:custGeom>
              <a:avLst/>
              <a:gdLst>
                <a:gd name="connsiteX0" fmla="*/ 0 w 656250"/>
                <a:gd name="connsiteY0" fmla="*/ 0 h 593699"/>
                <a:gd name="connsiteX1" fmla="*/ 656251 w 656250"/>
                <a:gd name="connsiteY1" fmla="*/ 234373 h 593699"/>
                <a:gd name="connsiteX2" fmla="*/ 656251 w 656250"/>
                <a:gd name="connsiteY2" fmla="*/ 556167 h 593699"/>
                <a:gd name="connsiteX3" fmla="*/ 606142 w 656250"/>
                <a:gd name="connsiteY3" fmla="*/ 591485 h 593699"/>
                <a:gd name="connsiteX4" fmla="*/ 468750 w 656250"/>
                <a:gd name="connsiteY4" fmla="*/ 542431 h 593699"/>
                <a:gd name="connsiteX5" fmla="*/ 468750 w 656250"/>
                <a:gd name="connsiteY5" fmla="*/ 360226 h 593699"/>
                <a:gd name="connsiteX6" fmla="*/ 407974 w 656250"/>
                <a:gd name="connsiteY6" fmla="*/ 272466 h 593699"/>
                <a:gd name="connsiteX7" fmla="*/ 344094 w 656250"/>
                <a:gd name="connsiteY7" fmla="*/ 248465 h 593699"/>
                <a:gd name="connsiteX8" fmla="*/ 318750 w 656250"/>
                <a:gd name="connsiteY8" fmla="*/ 266017 h 593699"/>
                <a:gd name="connsiteX9" fmla="*/ 318750 w 656250"/>
                <a:gd name="connsiteY9" fmla="*/ 488839 h 593699"/>
                <a:gd name="connsiteX10" fmla="*/ 0 w 656250"/>
                <a:gd name="connsiteY10" fmla="*/ 375000 h 593699"/>
                <a:gd name="connsiteX11" fmla="*/ 0 w 656250"/>
                <a:gd name="connsiteY11" fmla="*/ 0 h 59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6250" h="593699">
                  <a:moveTo>
                    <a:pt x="0" y="0"/>
                  </a:moveTo>
                  <a:lnTo>
                    <a:pt x="656251" y="234373"/>
                  </a:lnTo>
                  <a:lnTo>
                    <a:pt x="656251" y="556167"/>
                  </a:lnTo>
                  <a:cubicBezTo>
                    <a:pt x="656251" y="582098"/>
                    <a:pt x="630563" y="600203"/>
                    <a:pt x="606142" y="591485"/>
                  </a:cubicBezTo>
                  <a:lnTo>
                    <a:pt x="468750" y="542431"/>
                  </a:lnTo>
                  <a:lnTo>
                    <a:pt x="468750" y="360226"/>
                  </a:lnTo>
                  <a:cubicBezTo>
                    <a:pt x="468750" y="321169"/>
                    <a:pt x="444535" y="286203"/>
                    <a:pt x="407974" y="272466"/>
                  </a:cubicBezTo>
                  <a:lnTo>
                    <a:pt x="344094" y="248465"/>
                  </a:lnTo>
                  <a:cubicBezTo>
                    <a:pt x="331835" y="243859"/>
                    <a:pt x="318750" y="252921"/>
                    <a:pt x="318750" y="266017"/>
                  </a:cubicBezTo>
                  <a:lnTo>
                    <a:pt x="318750" y="488839"/>
                  </a:lnTo>
                  <a:lnTo>
                    <a:pt x="0" y="375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3C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1D04367-A121-4B9E-B4EE-DE14ED7877F3}"/>
                </a:ext>
              </a:extLst>
            </p:cNvPr>
            <p:cNvSpPr/>
            <p:nvPr/>
          </p:nvSpPr>
          <p:spPr>
            <a:xfrm>
              <a:off x="4642126" y="1767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5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4"/>
                    <a:pt x="425924" y="88125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658E500-8549-4229-AF34-EE86A956EE07}"/>
                </a:ext>
              </a:extLst>
            </p:cNvPr>
            <p:cNvSpPr/>
            <p:nvPr/>
          </p:nvSpPr>
          <p:spPr>
            <a:xfrm>
              <a:off x="4642126" y="178268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00C7BE9-E497-42B5-B5BE-B8AD7D874390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2266E3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B4C472-1613-48EA-B546-E544EFBFC63B}"/>
                </a:ext>
              </a:extLst>
            </p:cNvPr>
            <p:cNvSpPr/>
            <p:nvPr/>
          </p:nvSpPr>
          <p:spPr>
            <a:xfrm>
              <a:off x="4642126" y="1763931"/>
              <a:ext cx="487500" cy="618750"/>
            </a:xfrm>
            <a:custGeom>
              <a:avLst/>
              <a:gdLst>
                <a:gd name="connsiteX0" fmla="*/ 487500 w 487500"/>
                <a:gd name="connsiteY0" fmla="*/ 0 h 618750"/>
                <a:gd name="connsiteX1" fmla="*/ 487500 w 487500"/>
                <a:gd name="connsiteY1" fmla="*/ 0 h 618750"/>
                <a:gd name="connsiteX2" fmla="*/ 425924 w 487500"/>
                <a:gd name="connsiteY2" fmla="*/ 88124 h 618750"/>
                <a:gd name="connsiteX3" fmla="*/ 0 w 487500"/>
                <a:gd name="connsiteY3" fmla="*/ 243751 h 618750"/>
                <a:gd name="connsiteX4" fmla="*/ 0 w 487500"/>
                <a:gd name="connsiteY4" fmla="*/ 618751 h 618750"/>
                <a:gd name="connsiteX5" fmla="*/ 487500 w 487500"/>
                <a:gd name="connsiteY5" fmla="*/ 440625 h 618750"/>
                <a:gd name="connsiteX6" fmla="*/ 487500 w 487500"/>
                <a:gd name="connsiteY6" fmla="*/ 0 h 61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500" h="618750">
                  <a:moveTo>
                    <a:pt x="487500" y="0"/>
                  </a:moveTo>
                  <a:lnTo>
                    <a:pt x="487500" y="0"/>
                  </a:lnTo>
                  <a:cubicBezTo>
                    <a:pt x="487500" y="39369"/>
                    <a:pt x="462903" y="74613"/>
                    <a:pt x="425924" y="88124"/>
                  </a:cubicBezTo>
                  <a:lnTo>
                    <a:pt x="0" y="243751"/>
                  </a:lnTo>
                  <a:lnTo>
                    <a:pt x="0" y="618751"/>
                  </a:lnTo>
                  <a:lnTo>
                    <a:pt x="487500" y="440625"/>
                  </a:lnTo>
                  <a:lnTo>
                    <a:pt x="487500" y="0"/>
                  </a:lnTo>
                  <a:close/>
                </a:path>
              </a:pathLst>
            </a:custGeom>
            <a:solidFill>
              <a:srgbClr val="94B9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044773D-9B4F-460C-8F39-3F924452A134}"/>
                </a:ext>
              </a:extLst>
            </p:cNvPr>
            <p:cNvSpPr/>
            <p:nvPr/>
          </p:nvSpPr>
          <p:spPr>
            <a:xfrm>
              <a:off x="4792052" y="1898184"/>
              <a:ext cx="150085" cy="293591"/>
            </a:xfrm>
            <a:custGeom>
              <a:avLst/>
              <a:gdLst>
                <a:gd name="connsiteX0" fmla="*/ 150085 w 150085"/>
                <a:gd name="connsiteY0" fmla="*/ 0 h 293591"/>
                <a:gd name="connsiteX1" fmla="*/ 0 w 150085"/>
                <a:gd name="connsiteY1" fmla="*/ 54906 h 293591"/>
                <a:gd name="connsiteX2" fmla="*/ 1 w 150085"/>
                <a:gd name="connsiteY2" fmla="*/ 274825 h 293591"/>
                <a:gd name="connsiteX3" fmla="*/ 25356 w 150085"/>
                <a:gd name="connsiteY3" fmla="*/ 292372 h 293591"/>
                <a:gd name="connsiteX4" fmla="*/ 89362 w 150085"/>
                <a:gd name="connsiteY4" fmla="*/ 268281 h 293591"/>
                <a:gd name="connsiteX5" fmla="*/ 150085 w 150085"/>
                <a:gd name="connsiteY5" fmla="*/ 180541 h 293591"/>
                <a:gd name="connsiteX6" fmla="*/ 150085 w 150085"/>
                <a:gd name="connsiteY6" fmla="*/ 0 h 29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085" h="293591">
                  <a:moveTo>
                    <a:pt x="150085" y="0"/>
                  </a:moveTo>
                  <a:lnTo>
                    <a:pt x="0" y="54906"/>
                  </a:lnTo>
                  <a:lnTo>
                    <a:pt x="1" y="274825"/>
                  </a:lnTo>
                  <a:cubicBezTo>
                    <a:pt x="1" y="287926"/>
                    <a:pt x="13095" y="296988"/>
                    <a:pt x="25356" y="292372"/>
                  </a:cubicBezTo>
                  <a:lnTo>
                    <a:pt x="89362" y="268281"/>
                  </a:lnTo>
                  <a:cubicBezTo>
                    <a:pt x="125896" y="254528"/>
                    <a:pt x="150085" y="219577"/>
                    <a:pt x="150085" y="180541"/>
                  </a:cubicBezTo>
                  <a:lnTo>
                    <a:pt x="150085" y="0"/>
                  </a:lnTo>
                  <a:close/>
                </a:path>
              </a:pathLst>
            </a:custGeom>
            <a:solidFill>
              <a:srgbClr val="B0ADFF">
                <a:alpha val="50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" name="Graphic 7">
            <a:extLst>
              <a:ext uri="{FF2B5EF4-FFF2-40B4-BE49-F238E27FC236}">
                <a16:creationId xmlns:a16="http://schemas.microsoft.com/office/drawing/2014/main" id="{14A157DA-990B-45F3-9FA0-83581722C43F}"/>
              </a:ext>
            </a:extLst>
          </p:cNvPr>
          <p:cNvGrpSpPr/>
          <p:nvPr/>
        </p:nvGrpSpPr>
        <p:grpSpPr>
          <a:xfrm>
            <a:off x="5384975" y="1473308"/>
            <a:ext cx="937500" cy="918750"/>
            <a:chOff x="5384975" y="1473308"/>
            <a:chExt cx="937500" cy="91875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85BA26-B275-418A-89DE-D912D01717E4}"/>
                </a:ext>
              </a:extLst>
            </p:cNvPr>
            <p:cNvSpPr/>
            <p:nvPr/>
          </p:nvSpPr>
          <p:spPr>
            <a:xfrm>
              <a:off x="5384975" y="1473308"/>
              <a:ext cx="787500" cy="900000"/>
            </a:xfrm>
            <a:custGeom>
              <a:avLst/>
              <a:gdLst>
                <a:gd name="connsiteX0" fmla="*/ 393750 w 787500"/>
                <a:gd name="connsiteY0" fmla="*/ 900000 h 900000"/>
                <a:gd name="connsiteX1" fmla="*/ 0 w 787500"/>
                <a:gd name="connsiteY1" fmla="*/ 450000 h 900000"/>
                <a:gd name="connsiteX2" fmla="*/ 393750 w 787500"/>
                <a:gd name="connsiteY2" fmla="*/ 0 h 900000"/>
                <a:gd name="connsiteX3" fmla="*/ 787500 w 787500"/>
                <a:gd name="connsiteY3" fmla="*/ 450000 h 900000"/>
                <a:gd name="connsiteX4" fmla="*/ 393750 w 787500"/>
                <a:gd name="connsiteY4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7500" h="900000">
                  <a:moveTo>
                    <a:pt x="393750" y="900000"/>
                  </a:moveTo>
                  <a:lnTo>
                    <a:pt x="0" y="450000"/>
                  </a:lnTo>
                  <a:lnTo>
                    <a:pt x="393750" y="0"/>
                  </a:lnTo>
                  <a:lnTo>
                    <a:pt x="787500" y="450000"/>
                  </a:lnTo>
                  <a:lnTo>
                    <a:pt x="393750" y="900000"/>
                  </a:lnTo>
                  <a:close/>
                </a:path>
              </a:pathLst>
            </a:custGeom>
            <a:solidFill>
              <a:srgbClr val="742774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5303E33-63BB-483F-96BE-D2394E901218}"/>
                </a:ext>
              </a:extLst>
            </p:cNvPr>
            <p:cNvSpPr/>
            <p:nvPr/>
          </p:nvSpPr>
          <p:spPr>
            <a:xfrm>
              <a:off x="5717086" y="149205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185CD01-7810-49B3-8595-4E6331C82B15}"/>
                </a:ext>
              </a:extLst>
            </p:cNvPr>
            <p:cNvSpPr/>
            <p:nvPr/>
          </p:nvSpPr>
          <p:spPr>
            <a:xfrm>
              <a:off x="5717086" y="1476871"/>
              <a:ext cx="605378" cy="899999"/>
            </a:xfrm>
            <a:custGeom>
              <a:avLst/>
              <a:gdLst>
                <a:gd name="connsiteX0" fmla="*/ 192879 w 605378"/>
                <a:gd name="connsiteY0" fmla="*/ 0 h 899999"/>
                <a:gd name="connsiteX1" fmla="*/ 605379 w 605378"/>
                <a:gd name="connsiteY1" fmla="*/ 450000 h 899999"/>
                <a:gd name="connsiteX2" fmla="*/ 192879 w 605378"/>
                <a:gd name="connsiteY2" fmla="*/ 900000 h 899999"/>
                <a:gd name="connsiteX3" fmla="*/ 9857 w 605378"/>
                <a:gd name="connsiteY3" fmla="*/ 700339 h 899999"/>
                <a:gd name="connsiteX4" fmla="*/ 9857 w 605378"/>
                <a:gd name="connsiteY4" fmla="*/ 649660 h 899999"/>
                <a:gd name="connsiteX5" fmla="*/ 169651 w 605378"/>
                <a:gd name="connsiteY5" fmla="*/ 475339 h 899999"/>
                <a:gd name="connsiteX6" fmla="*/ 169651 w 605378"/>
                <a:gd name="connsiteY6" fmla="*/ 424660 h 899999"/>
                <a:gd name="connsiteX7" fmla="*/ 9857 w 605378"/>
                <a:gd name="connsiteY7" fmla="*/ 250339 h 899999"/>
                <a:gd name="connsiteX8" fmla="*/ 9857 w 605378"/>
                <a:gd name="connsiteY8" fmla="*/ 199660 h 899999"/>
                <a:gd name="connsiteX9" fmla="*/ 192879 w 605378"/>
                <a:gd name="connsiteY9" fmla="*/ 0 h 899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899999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39"/>
                  </a:lnTo>
                  <a:cubicBezTo>
                    <a:pt x="-3286" y="686002"/>
                    <a:pt x="-3286" y="663997"/>
                    <a:pt x="9857" y="649660"/>
                  </a:cubicBezTo>
                  <a:lnTo>
                    <a:pt x="169651" y="475339"/>
                  </a:lnTo>
                  <a:cubicBezTo>
                    <a:pt x="182793" y="461002"/>
                    <a:pt x="182793" y="438997"/>
                    <a:pt x="169651" y="424660"/>
                  </a:cubicBezTo>
                  <a:lnTo>
                    <a:pt x="9857" y="250339"/>
                  </a:lnTo>
                  <a:cubicBezTo>
                    <a:pt x="-3286" y="236002"/>
                    <a:pt x="-3286" y="213997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F34BE01-07E6-4675-87D8-754F4A62372D}"/>
                </a:ext>
              </a:extLst>
            </p:cNvPr>
            <p:cNvSpPr/>
            <p:nvPr/>
          </p:nvSpPr>
          <p:spPr>
            <a:xfrm>
              <a:off x="5717086" y="1473308"/>
              <a:ext cx="605378" cy="900000"/>
            </a:xfrm>
            <a:custGeom>
              <a:avLst/>
              <a:gdLst>
                <a:gd name="connsiteX0" fmla="*/ 192879 w 605378"/>
                <a:gd name="connsiteY0" fmla="*/ 0 h 900000"/>
                <a:gd name="connsiteX1" fmla="*/ 605379 w 605378"/>
                <a:gd name="connsiteY1" fmla="*/ 450000 h 900000"/>
                <a:gd name="connsiteX2" fmla="*/ 192879 w 605378"/>
                <a:gd name="connsiteY2" fmla="*/ 900000 h 900000"/>
                <a:gd name="connsiteX3" fmla="*/ 9857 w 605378"/>
                <a:gd name="connsiteY3" fmla="*/ 700340 h 900000"/>
                <a:gd name="connsiteX4" fmla="*/ 9857 w 605378"/>
                <a:gd name="connsiteY4" fmla="*/ 649660 h 900000"/>
                <a:gd name="connsiteX5" fmla="*/ 169651 w 605378"/>
                <a:gd name="connsiteY5" fmla="*/ 475340 h 900000"/>
                <a:gd name="connsiteX6" fmla="*/ 169651 w 605378"/>
                <a:gd name="connsiteY6" fmla="*/ 424660 h 900000"/>
                <a:gd name="connsiteX7" fmla="*/ 9857 w 605378"/>
                <a:gd name="connsiteY7" fmla="*/ 250340 h 900000"/>
                <a:gd name="connsiteX8" fmla="*/ 9857 w 605378"/>
                <a:gd name="connsiteY8" fmla="*/ 199660 h 900000"/>
                <a:gd name="connsiteX9" fmla="*/ 192879 w 605378"/>
                <a:gd name="connsiteY9" fmla="*/ 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5378" h="900000">
                  <a:moveTo>
                    <a:pt x="192879" y="0"/>
                  </a:moveTo>
                  <a:lnTo>
                    <a:pt x="605379" y="450000"/>
                  </a:lnTo>
                  <a:lnTo>
                    <a:pt x="192879" y="900000"/>
                  </a:lnTo>
                  <a:lnTo>
                    <a:pt x="9857" y="700340"/>
                  </a:lnTo>
                  <a:cubicBezTo>
                    <a:pt x="-3286" y="686003"/>
                    <a:pt x="-3286" y="663998"/>
                    <a:pt x="9857" y="649660"/>
                  </a:cubicBezTo>
                  <a:lnTo>
                    <a:pt x="169651" y="475340"/>
                  </a:lnTo>
                  <a:cubicBezTo>
                    <a:pt x="182793" y="461003"/>
                    <a:pt x="182793" y="438998"/>
                    <a:pt x="169651" y="424660"/>
                  </a:cubicBezTo>
                  <a:lnTo>
                    <a:pt x="9857" y="250340"/>
                  </a:lnTo>
                  <a:cubicBezTo>
                    <a:pt x="-3286" y="236003"/>
                    <a:pt x="-3286" y="213998"/>
                    <a:pt x="9857" y="199660"/>
                  </a:cubicBezTo>
                  <a:lnTo>
                    <a:pt x="192879" y="0"/>
                  </a:lnTo>
                  <a:close/>
                </a:path>
              </a:pathLst>
            </a:custGeom>
            <a:solidFill>
              <a:srgbClr val="E48CC7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C58A41-2981-4E46-BBCF-2C0E7B46EA34}"/>
                </a:ext>
              </a:extLst>
            </p:cNvPr>
            <p:cNvSpPr/>
            <p:nvPr/>
          </p:nvSpPr>
          <p:spPr>
            <a:xfrm>
              <a:off x="5930031" y="1716304"/>
              <a:ext cx="392443" cy="414007"/>
            </a:xfrm>
            <a:custGeom>
              <a:avLst/>
              <a:gdLst>
                <a:gd name="connsiteX0" fmla="*/ 158550 w 392443"/>
                <a:gd name="connsiteY0" fmla="*/ 12161 h 414007"/>
                <a:gd name="connsiteX1" fmla="*/ 213836 w 392443"/>
                <a:gd name="connsiteY1" fmla="*/ 12161 h 414007"/>
                <a:gd name="connsiteX2" fmla="*/ 392443 w 392443"/>
                <a:gd name="connsiteY2" fmla="*/ 207004 h 414007"/>
                <a:gd name="connsiteX3" fmla="*/ 213836 w 392443"/>
                <a:gd name="connsiteY3" fmla="*/ 401847 h 414007"/>
                <a:gd name="connsiteX4" fmla="*/ 158550 w 392443"/>
                <a:gd name="connsiteY4" fmla="*/ 401847 h 414007"/>
                <a:gd name="connsiteX5" fmla="*/ 14785 w 392443"/>
                <a:gd name="connsiteY5" fmla="*/ 245013 h 414007"/>
                <a:gd name="connsiteX6" fmla="*/ 14785 w 392443"/>
                <a:gd name="connsiteY6" fmla="*/ 168995 h 414007"/>
                <a:gd name="connsiteX7" fmla="*/ 158550 w 392443"/>
                <a:gd name="connsiteY7" fmla="*/ 12161 h 41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443" h="414007">
                  <a:moveTo>
                    <a:pt x="158550" y="12161"/>
                  </a:moveTo>
                  <a:cubicBezTo>
                    <a:pt x="173412" y="-4054"/>
                    <a:pt x="198974" y="-4054"/>
                    <a:pt x="213836" y="12161"/>
                  </a:cubicBezTo>
                  <a:lnTo>
                    <a:pt x="392443" y="207004"/>
                  </a:lnTo>
                  <a:lnTo>
                    <a:pt x="213836" y="401847"/>
                  </a:lnTo>
                  <a:cubicBezTo>
                    <a:pt x="198974" y="418062"/>
                    <a:pt x="173412" y="418062"/>
                    <a:pt x="158550" y="401847"/>
                  </a:cubicBezTo>
                  <a:lnTo>
                    <a:pt x="14785" y="245013"/>
                  </a:lnTo>
                  <a:cubicBezTo>
                    <a:pt x="-4928" y="223508"/>
                    <a:pt x="-4928" y="190500"/>
                    <a:pt x="14785" y="168995"/>
                  </a:cubicBezTo>
                  <a:lnTo>
                    <a:pt x="158550" y="12161"/>
                  </a:lnTo>
                  <a:close/>
                </a:path>
              </a:pathLst>
            </a:custGeom>
            <a:solidFill>
              <a:srgbClr val="E9A1CB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9" name="Graphic 5">
            <a:extLst>
              <a:ext uri="{FF2B5EF4-FFF2-40B4-BE49-F238E27FC236}">
                <a16:creationId xmlns:a16="http://schemas.microsoft.com/office/drawing/2014/main" id="{9AA38AFF-A43A-4EC8-910F-264FF427EC7D}"/>
              </a:ext>
            </a:extLst>
          </p:cNvPr>
          <p:cNvGrpSpPr/>
          <p:nvPr/>
        </p:nvGrpSpPr>
        <p:grpSpPr>
          <a:xfrm>
            <a:off x="6550580" y="1578143"/>
            <a:ext cx="900375" cy="690384"/>
            <a:chOff x="6550580" y="1578143"/>
            <a:chExt cx="900375" cy="69038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F753599-5B2D-4693-AC8C-5B2D0CD40DCC}"/>
                </a:ext>
              </a:extLst>
            </p:cNvPr>
            <p:cNvSpPr/>
            <p:nvPr/>
          </p:nvSpPr>
          <p:spPr>
            <a:xfrm>
              <a:off x="6550580" y="1578143"/>
              <a:ext cx="698627" cy="681465"/>
            </a:xfrm>
            <a:custGeom>
              <a:avLst/>
              <a:gdLst>
                <a:gd name="connsiteX0" fmla="*/ 371090 w 698627"/>
                <a:gd name="connsiteY0" fmla="*/ 482276 h 681465"/>
                <a:gd name="connsiteX1" fmla="*/ 664996 w 698627"/>
                <a:gd name="connsiteY1" fmla="*/ 418108 h 681465"/>
                <a:gd name="connsiteX2" fmla="*/ 590969 w 698627"/>
                <a:gd name="connsiteY2" fmla="*/ 72481 h 681465"/>
                <a:gd name="connsiteX3" fmla="*/ 130868 w 698627"/>
                <a:gd name="connsiteY3" fmla="*/ 99771 h 681465"/>
                <a:gd name="connsiteX4" fmla="*/ 37904 w 698627"/>
                <a:gd name="connsiteY4" fmla="*/ 594084 h 681465"/>
                <a:gd name="connsiteX5" fmla="*/ 37948 w 698627"/>
                <a:gd name="connsiteY5" fmla="*/ 594087 h 681465"/>
                <a:gd name="connsiteX6" fmla="*/ 98676 w 698627"/>
                <a:gd name="connsiteY6" fmla="*/ 661869 h 681465"/>
                <a:gd name="connsiteX7" fmla="*/ 298185 w 698627"/>
                <a:gd name="connsiteY7" fmla="*/ 608478 h 681465"/>
                <a:gd name="connsiteX8" fmla="*/ 298227 w 698627"/>
                <a:gd name="connsiteY8" fmla="*/ 608480 h 681465"/>
                <a:gd name="connsiteX9" fmla="*/ 371090 w 698627"/>
                <a:gd name="connsiteY9" fmla="*/ 482276 h 68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65">
                  <a:moveTo>
                    <a:pt x="371090" y="482276"/>
                  </a:moveTo>
                  <a:cubicBezTo>
                    <a:pt x="493215" y="552785"/>
                    <a:pt x="602945" y="525585"/>
                    <a:pt x="664996" y="418108"/>
                  </a:cubicBezTo>
                  <a:cubicBezTo>
                    <a:pt x="727049" y="310631"/>
                    <a:pt x="703719" y="164076"/>
                    <a:pt x="590969" y="72481"/>
                  </a:cubicBezTo>
                  <a:cubicBezTo>
                    <a:pt x="467173" y="-28089"/>
                    <a:pt x="273610" y="-28540"/>
                    <a:pt x="130868" y="99771"/>
                  </a:cubicBezTo>
                  <a:cubicBezTo>
                    <a:pt x="2647" y="215031"/>
                    <a:pt x="-37466" y="418108"/>
                    <a:pt x="37904" y="594084"/>
                  </a:cubicBezTo>
                  <a:lnTo>
                    <a:pt x="37948" y="594087"/>
                  </a:lnTo>
                  <a:cubicBezTo>
                    <a:pt x="50010" y="621620"/>
                    <a:pt x="70647" y="645688"/>
                    <a:pt x="98676" y="661869"/>
                  </a:cubicBezTo>
                  <a:cubicBezTo>
                    <a:pt x="168521" y="702195"/>
                    <a:pt x="257823" y="678288"/>
                    <a:pt x="298185" y="608478"/>
                  </a:cubicBezTo>
                  <a:lnTo>
                    <a:pt x="298227" y="608480"/>
                  </a:lnTo>
                  <a:lnTo>
                    <a:pt x="371090" y="482276"/>
                  </a:lnTo>
                  <a:close/>
                </a:path>
              </a:pathLst>
            </a:custGeom>
            <a:solidFill>
              <a:srgbClr val="096738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9CC65D8-1110-4A9E-9C7B-C47F96C03B51}"/>
                </a:ext>
              </a:extLst>
            </p:cNvPr>
            <p:cNvSpPr/>
            <p:nvPr/>
          </p:nvSpPr>
          <p:spPr>
            <a:xfrm>
              <a:off x="6752328" y="1587055"/>
              <a:ext cx="698627" cy="681472"/>
            </a:xfrm>
            <a:custGeom>
              <a:avLst/>
              <a:gdLst>
                <a:gd name="connsiteX0" fmla="*/ 661052 w 698627"/>
                <a:gd name="connsiteY0" fmla="*/ 88231 h 681472"/>
                <a:gd name="connsiteX1" fmla="*/ 661085 w 698627"/>
                <a:gd name="connsiteY1" fmla="*/ 88233 h 681472"/>
                <a:gd name="connsiteX2" fmla="*/ 567760 w 698627"/>
                <a:gd name="connsiteY2" fmla="*/ 581701 h 681472"/>
                <a:gd name="connsiteX3" fmla="*/ 107659 w 698627"/>
                <a:gd name="connsiteY3" fmla="*/ 608992 h 681472"/>
                <a:gd name="connsiteX4" fmla="*/ 33631 w 698627"/>
                <a:gd name="connsiteY4" fmla="*/ 263365 h 681472"/>
                <a:gd name="connsiteX5" fmla="*/ 327538 w 698627"/>
                <a:gd name="connsiteY5" fmla="*/ 199196 h 681472"/>
                <a:gd name="connsiteX6" fmla="*/ 400368 w 698627"/>
                <a:gd name="connsiteY6" fmla="*/ 73049 h 681472"/>
                <a:gd name="connsiteX7" fmla="*/ 400409 w 698627"/>
                <a:gd name="connsiteY7" fmla="*/ 73052 h 681472"/>
                <a:gd name="connsiteX8" fmla="*/ 599955 w 698627"/>
                <a:gd name="connsiteY8" fmla="*/ 19596 h 681472"/>
                <a:gd name="connsiteX9" fmla="*/ 661052 w 698627"/>
                <a:gd name="connsiteY9" fmla="*/ 88231 h 681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8627" h="681472">
                  <a:moveTo>
                    <a:pt x="661052" y="88231"/>
                  </a:moveTo>
                  <a:lnTo>
                    <a:pt x="661085" y="88233"/>
                  </a:lnTo>
                  <a:cubicBezTo>
                    <a:pt x="735965" y="264014"/>
                    <a:pt x="695776" y="466626"/>
                    <a:pt x="567760" y="581701"/>
                  </a:cubicBezTo>
                  <a:cubicBezTo>
                    <a:pt x="425018" y="710013"/>
                    <a:pt x="231455" y="709562"/>
                    <a:pt x="107659" y="608992"/>
                  </a:cubicBezTo>
                  <a:cubicBezTo>
                    <a:pt x="-5091" y="517397"/>
                    <a:pt x="-28421" y="370842"/>
                    <a:pt x="33631" y="263365"/>
                  </a:cubicBezTo>
                  <a:cubicBezTo>
                    <a:pt x="95683" y="155888"/>
                    <a:pt x="205413" y="128687"/>
                    <a:pt x="327538" y="199196"/>
                  </a:cubicBezTo>
                  <a:lnTo>
                    <a:pt x="400368" y="73049"/>
                  </a:lnTo>
                  <a:lnTo>
                    <a:pt x="400409" y="73052"/>
                  </a:lnTo>
                  <a:cubicBezTo>
                    <a:pt x="440753" y="3192"/>
                    <a:pt x="530088" y="-20741"/>
                    <a:pt x="599955" y="19596"/>
                  </a:cubicBezTo>
                  <a:cubicBezTo>
                    <a:pt x="628272" y="35944"/>
                    <a:pt x="649045" y="60343"/>
                    <a:pt x="661052" y="88231"/>
                  </a:cubicBezTo>
                  <a:close/>
                </a:path>
              </a:pathLst>
            </a:custGeom>
            <a:solidFill>
              <a:srgbClr val="4ED06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CE63809-3E8F-46F0-BE4B-F6AD3ED3283F}"/>
                </a:ext>
              </a:extLst>
            </p:cNvPr>
            <p:cNvSpPr/>
            <p:nvPr/>
          </p:nvSpPr>
          <p:spPr>
            <a:xfrm>
              <a:off x="6752364" y="1660123"/>
              <a:ext cx="496872" cy="526438"/>
            </a:xfrm>
            <a:custGeom>
              <a:avLst/>
              <a:gdLst>
                <a:gd name="connsiteX0" fmla="*/ 327538 w 496872"/>
                <a:gd name="connsiteY0" fmla="*/ 126135 h 526438"/>
                <a:gd name="connsiteX1" fmla="*/ 33631 w 496872"/>
                <a:gd name="connsiteY1" fmla="*/ 190304 h 526438"/>
                <a:gd name="connsiteX2" fmla="*/ 96510 w 496872"/>
                <a:gd name="connsiteY2" fmla="*/ 526438 h 526438"/>
                <a:gd name="connsiteX3" fmla="*/ 169334 w 496872"/>
                <a:gd name="connsiteY3" fmla="*/ 400303 h 526438"/>
                <a:gd name="connsiteX4" fmla="*/ 463241 w 496872"/>
                <a:gd name="connsiteY4" fmla="*/ 336135 h 526438"/>
                <a:gd name="connsiteX5" fmla="*/ 400362 w 496872"/>
                <a:gd name="connsiteY5" fmla="*/ 0 h 526438"/>
                <a:gd name="connsiteX6" fmla="*/ 327538 w 496872"/>
                <a:gd name="connsiteY6" fmla="*/ 126135 h 526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72" h="526438">
                  <a:moveTo>
                    <a:pt x="327538" y="126135"/>
                  </a:moveTo>
                  <a:cubicBezTo>
                    <a:pt x="205413" y="55627"/>
                    <a:pt x="95684" y="82827"/>
                    <a:pt x="33631" y="190304"/>
                  </a:cubicBezTo>
                  <a:cubicBezTo>
                    <a:pt x="-26319" y="294141"/>
                    <a:pt x="-6573" y="434453"/>
                    <a:pt x="96510" y="526438"/>
                  </a:cubicBezTo>
                  <a:lnTo>
                    <a:pt x="169334" y="400303"/>
                  </a:lnTo>
                  <a:cubicBezTo>
                    <a:pt x="291459" y="470812"/>
                    <a:pt x="401189" y="443612"/>
                    <a:pt x="463241" y="336135"/>
                  </a:cubicBezTo>
                  <a:cubicBezTo>
                    <a:pt x="523191" y="232297"/>
                    <a:pt x="503445" y="91987"/>
                    <a:pt x="400362" y="0"/>
                  </a:cubicBezTo>
                  <a:lnTo>
                    <a:pt x="327538" y="126135"/>
                  </a:lnTo>
                  <a:close/>
                </a:path>
              </a:pathLst>
            </a:custGeom>
            <a:solidFill>
              <a:srgbClr val="088142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1F70F06-F3ED-4756-8DDE-289D7394E2E2}"/>
                </a:ext>
              </a:extLst>
            </p:cNvPr>
            <p:cNvSpPr/>
            <p:nvPr/>
          </p:nvSpPr>
          <p:spPr>
            <a:xfrm>
              <a:off x="6842508" y="1768784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4"/>
                    <a:pt x="154873" y="339091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3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FC313C7-AF9A-46DB-A07E-A1D27A13A294}"/>
                </a:ext>
              </a:extLst>
            </p:cNvPr>
            <p:cNvSpPr/>
            <p:nvPr/>
          </p:nvSpPr>
          <p:spPr>
            <a:xfrm>
              <a:off x="6842508" y="178378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6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2D4A66D-B87D-4EE8-A6A2-6EA4D173FC55}"/>
                </a:ext>
              </a:extLst>
            </p:cNvPr>
            <p:cNvSpPr/>
            <p:nvPr/>
          </p:nvSpPr>
          <p:spPr>
            <a:xfrm>
              <a:off x="6842508" y="1765033"/>
              <a:ext cx="316616" cy="316615"/>
            </a:xfrm>
            <a:custGeom>
              <a:avLst/>
              <a:gdLst>
                <a:gd name="connsiteX0" fmla="*/ 295384 w 316616"/>
                <a:gd name="connsiteY0" fmla="*/ 237449 h 316615"/>
                <a:gd name="connsiteX1" fmla="*/ 79168 w 316616"/>
                <a:gd name="connsiteY1" fmla="*/ 295383 h 316615"/>
                <a:gd name="connsiteX2" fmla="*/ 21232 w 316616"/>
                <a:gd name="connsiteY2" fmla="*/ 79167 h 316615"/>
                <a:gd name="connsiteX3" fmla="*/ 237449 w 316616"/>
                <a:gd name="connsiteY3" fmla="*/ 21232 h 316615"/>
                <a:gd name="connsiteX4" fmla="*/ 295384 w 316616"/>
                <a:gd name="connsiteY4" fmla="*/ 237449 h 316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616" h="316615">
                  <a:moveTo>
                    <a:pt x="295384" y="237449"/>
                  </a:moveTo>
                  <a:cubicBezTo>
                    <a:pt x="251675" y="313153"/>
                    <a:pt x="154873" y="339092"/>
                    <a:pt x="79168" y="295383"/>
                  </a:cubicBezTo>
                  <a:cubicBezTo>
                    <a:pt x="3463" y="251675"/>
                    <a:pt x="-22476" y="154872"/>
                    <a:pt x="21232" y="79167"/>
                  </a:cubicBezTo>
                  <a:cubicBezTo>
                    <a:pt x="64941" y="3462"/>
                    <a:pt x="161744" y="-22476"/>
                    <a:pt x="237449" y="21232"/>
                  </a:cubicBezTo>
                  <a:cubicBezTo>
                    <a:pt x="313154" y="64940"/>
                    <a:pt x="339092" y="161744"/>
                    <a:pt x="295384" y="237449"/>
                  </a:cubicBezTo>
                  <a:close/>
                </a:path>
              </a:pathLst>
            </a:custGeom>
            <a:solidFill>
              <a:srgbClr val="66EB6E"/>
            </a:solidFill>
            <a:ln w="9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person in a suit smiling&#10;&#10;Description automatically generated with medium confidence">
            <a:extLst>
              <a:ext uri="{FF2B5EF4-FFF2-40B4-BE49-F238E27FC236}">
                <a16:creationId xmlns:a16="http://schemas.microsoft.com/office/drawing/2014/main" id="{B5F06E65-41F6-4D3C-940F-1B2DA5437C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12" y="4408520"/>
            <a:ext cx="2038286" cy="20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67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main form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45787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/>
              <a:t>Official documentation:</a:t>
            </a:r>
          </a:p>
          <a:p>
            <a:r>
              <a:rPr 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 a Power BI report in a model-driven app main form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Easiest way: XrmToolBox and the Power BI Embedder tool</a:t>
            </a:r>
          </a:p>
          <a:p>
            <a:pPr lvl="1"/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Power BI </a:t>
            </a:r>
            <a:r>
              <a:rPr lang="fr-FR" sz="20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Embedder</a:t>
            </a:r>
            <a:r>
              <a:rPr lang="fr-FR" sz="20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XrmToolBox - Dynamics Ninja</a:t>
            </a:r>
            <a:endParaRPr lang="en-US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441521-F1AF-4557-BFCC-2D37933ABF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960" y="1359681"/>
            <a:ext cx="6000532" cy="429768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Avatar">
            <a:extLst>
              <a:ext uri="{FF2B5EF4-FFF2-40B4-BE49-F238E27FC236}">
                <a16:creationId xmlns:a16="http://schemas.microsoft.com/office/drawing/2014/main" id="{D8C9010D-2E9F-4999-B704-1B526304E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20" y="5084840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B83D45-94CB-4A64-836B-5984E9A8EF3F}"/>
              </a:ext>
            </a:extLst>
          </p:cNvPr>
          <p:cNvSpPr txBox="1"/>
          <p:nvPr/>
        </p:nvSpPr>
        <p:spPr>
          <a:xfrm>
            <a:off x="1419569" y="5052718"/>
            <a:ext cx="2039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Ivan Ficko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306E1D0-924E-4D20-BBEF-98165D48E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625" y="5477361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47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Power BI Quick Reports in </a:t>
            </a:r>
            <a:r>
              <a:rPr lang="en-US" dirty="0" err="1"/>
              <a:t>Dataview</a:t>
            </a:r>
            <a:r>
              <a:rPr lang="en-US" dirty="0"/>
              <a:t> (Preview)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477963"/>
            <a:ext cx="3856037" cy="32624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000" dirty="0"/>
              <a:t>Create a Power BI report from within a Dataverse View.</a:t>
            </a:r>
          </a:p>
          <a:p>
            <a:endParaRPr lang="en-US" sz="2000" dirty="0"/>
          </a:p>
          <a:p>
            <a:r>
              <a:rPr lang="en-US" sz="2000" dirty="0"/>
              <a:t>Report can be customized (but not yet saved)</a:t>
            </a:r>
          </a:p>
          <a:p>
            <a:endParaRPr lang="en-US" sz="2000" dirty="0"/>
          </a:p>
          <a:p>
            <a:r>
              <a:rPr lang="en-US" sz="2000" dirty="0"/>
              <a:t>Enabled ‘per app’ in Maker Portal</a:t>
            </a:r>
          </a:p>
          <a:p>
            <a:endParaRPr lang="en-US" sz="2000" dirty="0"/>
          </a:p>
          <a:p>
            <a:r>
              <a:rPr lang="en-US" sz="2000" dirty="0"/>
              <a:t>Display names are coming soon</a:t>
            </a: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D6284F0-C3BB-4F3D-A04C-93E1592D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123" y="1598140"/>
            <a:ext cx="7021404" cy="435369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6801FCB-D339-4318-8347-3CB7A0A7F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213237"/>
              </p:ext>
            </p:extLst>
          </p:nvPr>
        </p:nvGraphicFramePr>
        <p:xfrm>
          <a:off x="586738" y="1381972"/>
          <a:ext cx="11018522" cy="2834640"/>
        </p:xfrm>
        <a:graphic>
          <a:graphicData uri="http://schemas.openxmlformats.org/drawingml/2006/table">
            <a:tbl>
              <a:tblPr firstRow="1" firstCol="1" bandRow="1"/>
              <a:tblGrid>
                <a:gridCol w="2766590">
                  <a:extLst>
                    <a:ext uri="{9D8B030D-6E8A-4147-A177-3AD203B41FA5}">
                      <a16:colId xmlns:a16="http://schemas.microsoft.com/office/drawing/2014/main" val="1421862971"/>
                    </a:ext>
                  </a:extLst>
                </a:gridCol>
                <a:gridCol w="2766590">
                  <a:extLst>
                    <a:ext uri="{9D8B030D-6E8A-4147-A177-3AD203B41FA5}">
                      <a16:colId xmlns:a16="http://schemas.microsoft.com/office/drawing/2014/main" val="4111307334"/>
                    </a:ext>
                  </a:extLst>
                </a:gridCol>
                <a:gridCol w="2179018">
                  <a:extLst>
                    <a:ext uri="{9D8B030D-6E8A-4147-A177-3AD203B41FA5}">
                      <a16:colId xmlns:a16="http://schemas.microsoft.com/office/drawing/2014/main" val="1427782778"/>
                    </a:ext>
                  </a:extLst>
                </a:gridCol>
                <a:gridCol w="1616452">
                  <a:extLst>
                    <a:ext uri="{9D8B030D-6E8A-4147-A177-3AD203B41FA5}">
                      <a16:colId xmlns:a16="http://schemas.microsoft.com/office/drawing/2014/main" val="1868537"/>
                    </a:ext>
                  </a:extLst>
                </a:gridCol>
                <a:gridCol w="1689872">
                  <a:extLst>
                    <a:ext uri="{9D8B030D-6E8A-4147-A177-3AD203B41FA5}">
                      <a16:colId xmlns:a16="http://schemas.microsoft.com/office/drawing/2014/main" val="1226463574"/>
                    </a:ext>
                  </a:extLst>
                </a:gridCol>
              </a:tblGrid>
              <a:tr h="378400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Component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Report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Power BI</a:t>
                      </a:r>
                      <a:b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</a:b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Dashboard </a:t>
                      </a:r>
                      <a:r>
                        <a:rPr lang="en-US" sz="1800" b="1" i="1" u="sng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496025"/>
                  </a:ext>
                </a:extLst>
              </a:tr>
              <a:tr h="217969">
                <a:tc rowSpan="6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System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99137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Personal dashboard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709897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Main form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588655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Custom page (Coming Soon)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Segoe UI"/>
                          <a:ea typeface="+mn-ea"/>
                          <a:cs typeface="+mn-cs"/>
                        </a:rPr>
                        <a:t>❌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8869920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Canvas app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❌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5640184"/>
                  </a:ext>
                </a:extLst>
              </a:tr>
              <a:tr h="217969">
                <a:tc vMerge="1"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b="0" i="0" u="none" strike="noStrike" noProof="0" dirty="0">
                        <a:effectLst/>
                        <a:latin typeface="+mj-lt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Portal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7854772"/>
                  </a:ext>
                </a:extLst>
              </a:tr>
            </a:tbl>
          </a:graphicData>
        </a:graphic>
      </p:graphicFrame>
      <p:sp>
        <p:nvSpPr>
          <p:cNvPr id="13" name="Title 12">
            <a:extLst>
              <a:ext uri="{FF2B5EF4-FFF2-40B4-BE49-F238E27FC236}">
                <a16:creationId xmlns:a16="http://schemas.microsoft.com/office/drawing/2014/main" id="{6D70262D-992A-49A0-B005-17C3A2E75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Power BI in Power Apps &amp; Dynamics 365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B4BF006-6E70-44FA-AA2E-351EF126CA56}"/>
              </a:ext>
            </a:extLst>
          </p:cNvPr>
          <p:cNvSpPr txBox="1">
            <a:spLocks/>
          </p:cNvSpPr>
          <p:nvPr/>
        </p:nvSpPr>
        <p:spPr>
          <a:xfrm>
            <a:off x="838200" y="4619959"/>
            <a:ext cx="10767060" cy="609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Apps and Power Automate in Power BI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793F362-7A86-4303-B523-BDF5EA857E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64324"/>
              </p:ext>
            </p:extLst>
          </p:nvPr>
        </p:nvGraphicFramePr>
        <p:xfrm>
          <a:off x="586740" y="5229357"/>
          <a:ext cx="11018520" cy="1251958"/>
        </p:xfrm>
        <a:graphic>
          <a:graphicData uri="http://schemas.openxmlformats.org/drawingml/2006/table">
            <a:tbl>
              <a:tblPr firstRow="1" firstCol="1" bandRow="1"/>
              <a:tblGrid>
                <a:gridCol w="3727442">
                  <a:extLst>
                    <a:ext uri="{9D8B030D-6E8A-4147-A177-3AD203B41FA5}">
                      <a16:colId xmlns:a16="http://schemas.microsoft.com/office/drawing/2014/main" val="2647928973"/>
                    </a:ext>
                  </a:extLst>
                </a:gridCol>
                <a:gridCol w="3500537">
                  <a:extLst>
                    <a:ext uri="{9D8B030D-6E8A-4147-A177-3AD203B41FA5}">
                      <a16:colId xmlns:a16="http://schemas.microsoft.com/office/drawing/2014/main" val="3987352471"/>
                    </a:ext>
                  </a:extLst>
                </a:gridCol>
                <a:gridCol w="3790541">
                  <a:extLst>
                    <a:ext uri="{9D8B030D-6E8A-4147-A177-3AD203B41FA5}">
                      <a16:colId xmlns:a16="http://schemas.microsoft.com/office/drawing/2014/main" val="3511237884"/>
                    </a:ext>
                  </a:extLst>
                </a:gridCol>
              </a:tblGrid>
              <a:tr h="58484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BI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Apps </a:t>
                      </a:r>
                    </a:p>
                    <a:p>
                      <a:pPr marL="0" algn="ctr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canvas app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Power Automate </a:t>
                      </a:r>
                    </a:p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cloud flow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149313"/>
                  </a:ext>
                </a:extLst>
              </a:tr>
              <a:tr h="611878"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Report visual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BDBD">
                        <a:alpha val="2196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noProof="0" dirty="0">
                          <a:solidFill>
                            <a:schemeClr val="accent6">
                              <a:alpha val="65000"/>
                            </a:schemeClr>
                          </a:solidFill>
                          <a:effectLst/>
                          <a:latin typeface="Arial" panose="020B0604020202020204" pitchFamily="34" charset="0"/>
                        </a:rPr>
                        <a:t>✅</a:t>
                      </a:r>
                      <a:endParaRPr lang="en-US" sz="1800" b="1" i="0" u="none" strike="noStrike" noProof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842417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AB269458-AD11-4FC2-82CE-3943087DA932}"/>
              </a:ext>
            </a:extLst>
          </p:cNvPr>
          <p:cNvSpPr/>
          <p:nvPr/>
        </p:nvSpPr>
        <p:spPr>
          <a:xfrm>
            <a:off x="3283889" y="3111062"/>
            <a:ext cx="2851440" cy="418720"/>
          </a:xfrm>
          <a:custGeom>
            <a:avLst/>
            <a:gdLst>
              <a:gd name="connsiteX0" fmla="*/ 0 w 2851440"/>
              <a:gd name="connsiteY0" fmla="*/ 0 h 418720"/>
              <a:gd name="connsiteX1" fmla="*/ 541774 w 2851440"/>
              <a:gd name="connsiteY1" fmla="*/ 0 h 418720"/>
              <a:gd name="connsiteX2" fmla="*/ 1112062 w 2851440"/>
              <a:gd name="connsiteY2" fmla="*/ 0 h 418720"/>
              <a:gd name="connsiteX3" fmla="*/ 1710864 w 2851440"/>
              <a:gd name="connsiteY3" fmla="*/ 0 h 418720"/>
              <a:gd name="connsiteX4" fmla="*/ 2309666 w 2851440"/>
              <a:gd name="connsiteY4" fmla="*/ 0 h 418720"/>
              <a:gd name="connsiteX5" fmla="*/ 2851440 w 2851440"/>
              <a:gd name="connsiteY5" fmla="*/ 0 h 418720"/>
              <a:gd name="connsiteX6" fmla="*/ 2851440 w 2851440"/>
              <a:gd name="connsiteY6" fmla="*/ 418720 h 418720"/>
              <a:gd name="connsiteX7" fmla="*/ 2224123 w 2851440"/>
              <a:gd name="connsiteY7" fmla="*/ 418720 h 418720"/>
              <a:gd name="connsiteX8" fmla="*/ 1596806 w 2851440"/>
              <a:gd name="connsiteY8" fmla="*/ 418720 h 418720"/>
              <a:gd name="connsiteX9" fmla="*/ 1026518 w 2851440"/>
              <a:gd name="connsiteY9" fmla="*/ 418720 h 418720"/>
              <a:gd name="connsiteX10" fmla="*/ 0 w 2851440"/>
              <a:gd name="connsiteY10" fmla="*/ 418720 h 418720"/>
              <a:gd name="connsiteX11" fmla="*/ 0 w 2851440"/>
              <a:gd name="connsiteY11" fmla="*/ 0 h 41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51440" h="418720" fill="none" extrusionOk="0">
                <a:moveTo>
                  <a:pt x="0" y="0"/>
                </a:moveTo>
                <a:cubicBezTo>
                  <a:pt x="236697" y="-46058"/>
                  <a:pt x="299084" y="44933"/>
                  <a:pt x="541774" y="0"/>
                </a:cubicBezTo>
                <a:cubicBezTo>
                  <a:pt x="784464" y="-44933"/>
                  <a:pt x="990323" y="16083"/>
                  <a:pt x="1112062" y="0"/>
                </a:cubicBezTo>
                <a:cubicBezTo>
                  <a:pt x="1233801" y="-16083"/>
                  <a:pt x="1477095" y="13617"/>
                  <a:pt x="1710864" y="0"/>
                </a:cubicBezTo>
                <a:cubicBezTo>
                  <a:pt x="1944633" y="-13617"/>
                  <a:pt x="2059158" y="40078"/>
                  <a:pt x="2309666" y="0"/>
                </a:cubicBezTo>
                <a:cubicBezTo>
                  <a:pt x="2560174" y="-40078"/>
                  <a:pt x="2723152" y="8365"/>
                  <a:pt x="2851440" y="0"/>
                </a:cubicBezTo>
                <a:cubicBezTo>
                  <a:pt x="2882274" y="173838"/>
                  <a:pt x="2828244" y="250236"/>
                  <a:pt x="2851440" y="418720"/>
                </a:cubicBezTo>
                <a:cubicBezTo>
                  <a:pt x="2645818" y="437645"/>
                  <a:pt x="2355705" y="384835"/>
                  <a:pt x="2224123" y="418720"/>
                </a:cubicBezTo>
                <a:cubicBezTo>
                  <a:pt x="2092541" y="452605"/>
                  <a:pt x="1777434" y="380260"/>
                  <a:pt x="1596806" y="418720"/>
                </a:cubicBezTo>
                <a:cubicBezTo>
                  <a:pt x="1416178" y="457180"/>
                  <a:pt x="1178167" y="399291"/>
                  <a:pt x="1026518" y="418720"/>
                </a:cubicBezTo>
                <a:cubicBezTo>
                  <a:pt x="874869" y="438149"/>
                  <a:pt x="404937" y="377967"/>
                  <a:pt x="0" y="418720"/>
                </a:cubicBezTo>
                <a:cubicBezTo>
                  <a:pt x="-21514" y="304180"/>
                  <a:pt x="31441" y="166329"/>
                  <a:pt x="0" y="0"/>
                </a:cubicBezTo>
                <a:close/>
              </a:path>
              <a:path w="2851440" h="418720" stroke="0" extrusionOk="0">
                <a:moveTo>
                  <a:pt x="0" y="0"/>
                </a:moveTo>
                <a:cubicBezTo>
                  <a:pt x="252157" y="-43807"/>
                  <a:pt x="273827" y="45169"/>
                  <a:pt x="541774" y="0"/>
                </a:cubicBezTo>
                <a:cubicBezTo>
                  <a:pt x="809721" y="-45169"/>
                  <a:pt x="861047" y="44159"/>
                  <a:pt x="1026518" y="0"/>
                </a:cubicBezTo>
                <a:cubicBezTo>
                  <a:pt x="1191989" y="-44159"/>
                  <a:pt x="1456695" y="71373"/>
                  <a:pt x="1653835" y="0"/>
                </a:cubicBezTo>
                <a:cubicBezTo>
                  <a:pt x="1850975" y="-71373"/>
                  <a:pt x="1951967" y="27701"/>
                  <a:pt x="2195609" y="0"/>
                </a:cubicBezTo>
                <a:cubicBezTo>
                  <a:pt x="2439251" y="-27701"/>
                  <a:pt x="2570237" y="3922"/>
                  <a:pt x="2851440" y="0"/>
                </a:cubicBezTo>
                <a:cubicBezTo>
                  <a:pt x="2852499" y="162180"/>
                  <a:pt x="2802218" y="250396"/>
                  <a:pt x="2851440" y="418720"/>
                </a:cubicBezTo>
                <a:cubicBezTo>
                  <a:pt x="2567577" y="465757"/>
                  <a:pt x="2414031" y="381587"/>
                  <a:pt x="2281152" y="418720"/>
                </a:cubicBezTo>
                <a:cubicBezTo>
                  <a:pt x="2148273" y="455853"/>
                  <a:pt x="1819022" y="402095"/>
                  <a:pt x="1653835" y="418720"/>
                </a:cubicBezTo>
                <a:cubicBezTo>
                  <a:pt x="1488648" y="435345"/>
                  <a:pt x="1405621" y="377977"/>
                  <a:pt x="1169090" y="418720"/>
                </a:cubicBezTo>
                <a:cubicBezTo>
                  <a:pt x="932559" y="459463"/>
                  <a:pt x="766722" y="411256"/>
                  <a:pt x="598802" y="418720"/>
                </a:cubicBezTo>
                <a:cubicBezTo>
                  <a:pt x="430882" y="426184"/>
                  <a:pt x="154146" y="403048"/>
                  <a:pt x="0" y="418720"/>
                </a:cubicBezTo>
                <a:cubicBezTo>
                  <a:pt x="-45081" y="261687"/>
                  <a:pt x="22756" y="185299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  <a:alpha val="0"/>
            </a:schemeClr>
          </a:solidFill>
          <a:ln w="101600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75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0D20C25-8382-423A-A8F2-F389CE0A39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892" y="2064649"/>
            <a:ext cx="5851042" cy="323138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ADCAAA7-922E-427F-B090-FD4A86C724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825625"/>
            <a:ext cx="5242756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Add to Solution. 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Makers can add Power BI content to a solution along with the content.</a:t>
            </a:r>
            <a:endParaRPr lang="en-US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8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One Click Deployment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Importing a Power Apps Solution deploys content to dedicated environment workspace in Power BI.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endParaRPr lang="en-US" sz="100" dirty="0">
              <a:latin typeface="Segoe UI" panose="020B0502040204020203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b="1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Customization</a:t>
            </a:r>
          </a:p>
          <a:p>
            <a:pPr marL="0" lvl="0" indent="0">
              <a:lnSpc>
                <a:spcPct val="107000"/>
              </a:lnSpc>
              <a:spcAft>
                <a:spcPts val="0"/>
              </a:spcAft>
              <a:buNone/>
            </a:pPr>
            <a:r>
              <a:rPr lang="en-US" sz="2800" dirty="0">
                <a:latin typeface="Segoe UI" panose="020B0502040204020203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Customize Power BI content with ease to fit the organization/department analytics needs.</a:t>
            </a: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32A3CD-6790-4695-AD01-B6B2C1C5B183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7EAF844-988B-4F19-BB48-58C9D015A85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A332FB-0062-4DC0-92FA-38EA2FD47D8B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415834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olutions-E2E">
            <a:hlinkClick r:id="" action="ppaction://media"/>
            <a:extLst>
              <a:ext uri="{FF2B5EF4-FFF2-40B4-BE49-F238E27FC236}">
                <a16:creationId xmlns:a16="http://schemas.microsoft.com/office/drawing/2014/main" id="{9FCB5A41-B0F1-4C82-AA04-EC1C2659C0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73" b="73"/>
          <a:stretch>
            <a:fillRect/>
          </a:stretch>
        </p:blipFill>
        <p:spPr>
          <a:xfrm>
            <a:off x="586460" y="854150"/>
            <a:ext cx="11020854" cy="61251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4ABF182-0BCE-4F4E-B17B-E6B93E162A28}"/>
              </a:ext>
            </a:extLst>
          </p:cNvPr>
          <p:cNvSpPr/>
          <p:nvPr/>
        </p:nvSpPr>
        <p:spPr>
          <a:xfrm>
            <a:off x="381000" y="444685"/>
            <a:ext cx="11429999" cy="1133026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AAC69CBE-2764-4F2F-A5B8-54CDFECA0B2B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 flip="none" rotWithShape="1">
                  <a:gsLst>
                    <a:gs pos="82000">
                      <a:schemeClr val="tx1"/>
                    </a:gs>
                    <a:gs pos="0">
                      <a:schemeClr val="tx1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Aware Power BI in Power Apps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A803-B710-4318-98FA-7FC4F8F96465}"/>
              </a:ext>
            </a:extLst>
          </p:cNvPr>
          <p:cNvSpPr txBox="1">
            <a:spLocks/>
          </p:cNvSpPr>
          <p:nvPr/>
        </p:nvSpPr>
        <p:spPr>
          <a:xfrm>
            <a:off x="588263" y="1163249"/>
            <a:ext cx="10487279" cy="2769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2549" b="0" i="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4097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8193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7229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74"/>
              </a:spcAft>
              <a:buFont typeface="Arial" panose="020B0604020202020204" pitchFamily="34" charset="0"/>
              <a:buNone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386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Ship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Power BI content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in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a Power Apps Solutions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/>
                <a:cs typeface="Segoe UI Light"/>
              </a:rPr>
              <a:t>across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"/>
                <a:ea typeface="+mn-ea"/>
                <a:cs typeface="Segoe UI Light"/>
              </a:rPr>
              <a:t> environments &amp; tenants.</a:t>
            </a:r>
          </a:p>
        </p:txBody>
      </p:sp>
    </p:spTree>
    <p:extLst>
      <p:ext uri="{BB962C8B-B14F-4D97-AF65-F5344CB8AC3E}">
        <p14:creationId xmlns:p14="http://schemas.microsoft.com/office/powerpoint/2010/main" val="38925709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>
            <a:extLst>
              <a:ext uri="{FF2B5EF4-FFF2-40B4-BE49-F238E27FC236}">
                <a16:creationId xmlns:a16="http://schemas.microsoft.com/office/drawing/2014/main" id="{C95DEE29-7C82-412D-AF62-3FFE256E70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 defTabSz="914400"/>
            <a:r>
              <a:rPr lang="en-US" sz="5400" b="1" dirty="0">
                <a:solidFill>
                  <a:srgbClr val="FFFFFF"/>
                </a:solidFill>
                <a:ea typeface="+mj-ea"/>
                <a:cs typeface="+mj-cs"/>
              </a:rPr>
              <a:t>Reporting options on Dataverse data</a:t>
            </a:r>
          </a:p>
        </p:txBody>
      </p:sp>
    </p:spTree>
    <p:extLst>
      <p:ext uri="{BB962C8B-B14F-4D97-AF65-F5344CB8AC3E}">
        <p14:creationId xmlns:p14="http://schemas.microsoft.com/office/powerpoint/2010/main" val="5870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options on Dataverse data</a:t>
            </a:r>
          </a:p>
        </p:txBody>
      </p:sp>
      <p:graphicFrame>
        <p:nvGraphicFramePr>
          <p:cNvPr id="27" name="Content Placeholder 9">
            <a:extLst>
              <a:ext uri="{FF2B5EF4-FFF2-40B4-BE49-F238E27FC236}">
                <a16:creationId xmlns:a16="http://schemas.microsoft.com/office/drawing/2014/main" id="{4C438120-6345-41E6-B93E-E8BA11257F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803101"/>
              </p:ext>
            </p:extLst>
          </p:nvPr>
        </p:nvGraphicFramePr>
        <p:xfrm>
          <a:off x="838200" y="1825624"/>
          <a:ext cx="10515600" cy="4632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Graphic 19">
            <a:extLst>
              <a:ext uri="{FF2B5EF4-FFF2-40B4-BE49-F238E27FC236}">
                <a16:creationId xmlns:a16="http://schemas.microsoft.com/office/drawing/2014/main" id="{49BDDE20-55DC-4741-8E24-E756D9F380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627" y="5531496"/>
            <a:ext cx="540000" cy="5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45D447B0-6D6A-4926-8BD1-03ED8010B7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2676360"/>
            <a:ext cx="540000" cy="54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1CFA881-2C51-4267-AD11-D41109E7AF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20924" y="4238928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38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 defTabSz="914400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Connecting Power BI to Dataverse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Dataverse connector in Power BI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723412"/>
            <a:ext cx="4426797" cy="3914918"/>
          </a:xfrm>
        </p:spPr>
        <p:txBody>
          <a:bodyPr>
            <a:noAutofit/>
          </a:bodyPr>
          <a:lstStyle/>
          <a:p>
            <a:r>
              <a:rPr lang="en-US" sz="2400" dirty="0"/>
              <a:t>Easiest way to get started for citizen report makers, thanks to the environment picker.</a:t>
            </a:r>
          </a:p>
          <a:p>
            <a:endParaRPr lang="en-US" sz="2400" dirty="0"/>
          </a:p>
          <a:p>
            <a:r>
              <a:rPr lang="fr-FR" sz="2400" dirty="0"/>
              <a:t>Important to </a:t>
            </a:r>
            <a:r>
              <a:rPr lang="en-US" sz="2400" dirty="0"/>
              <a:t>transform data in Power Query to remove all unnecessary columns and filter your data.</a:t>
            </a:r>
          </a:p>
          <a:p>
            <a:endParaRPr lang="en-US" sz="2400" dirty="0"/>
          </a:p>
          <a:p>
            <a:r>
              <a:rPr lang="en-US" sz="2400" dirty="0"/>
              <a:t>Verify query folding, to optimize performance.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B1CE3BDB-F5DE-4981-9B46-67F6E4F80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265" y="1567003"/>
            <a:ext cx="6401210" cy="4350959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Dataverse SQL-based Power BI reports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2" y="1723412"/>
            <a:ext cx="4455077" cy="4727448"/>
          </a:xfrm>
        </p:spPr>
        <p:txBody>
          <a:bodyPr>
            <a:normAutofit/>
          </a:bodyPr>
          <a:lstStyle/>
          <a:p>
            <a:r>
              <a:rPr lang="en-US" sz="2400" dirty="0"/>
              <a:t>Fast and ideal for report makers who prefer SQL as a query language.</a:t>
            </a:r>
          </a:p>
          <a:p>
            <a:endParaRPr lang="en-US" sz="2400" dirty="0"/>
          </a:p>
          <a:p>
            <a:r>
              <a:rPr lang="en-US" sz="2400" dirty="0"/>
              <a:t>Datasets can be prepared with aggregates, joins and filters.</a:t>
            </a:r>
          </a:p>
          <a:p>
            <a:endParaRPr lang="en-US" sz="2400" dirty="0"/>
          </a:p>
          <a:p>
            <a:r>
              <a:rPr lang="en-US" sz="2400" dirty="0"/>
              <a:t>Use the </a:t>
            </a:r>
            <a:r>
              <a:rPr lang="en-US" sz="2400" dirty="0">
                <a:solidFill>
                  <a:srgbClr val="FF00FF"/>
                </a:solidFill>
                <a:latin typeface="Consolas" panose="020B0609020204030204" pitchFamily="49" charset="0"/>
              </a:rPr>
              <a:t>CURRENT_USER</a:t>
            </a:r>
            <a:r>
              <a:rPr lang="en-US" sz="2400" dirty="0"/>
              <a:t> variable to replicate the “My …” (Accounts, etc.) filtered views.</a:t>
            </a:r>
          </a:p>
        </p:txBody>
      </p:sp>
      <p:pic>
        <p:nvPicPr>
          <p:cNvPr id="2" name="Picture 1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A021AB85-498D-484B-8BFD-A3C8BF84B5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421" y="1796760"/>
            <a:ext cx="6606027" cy="382210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313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133688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5883524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16" y="3351810"/>
            <a:ext cx="219256" cy="20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1345772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8">
            <a:extLst>
              <a:ext uri="{FF2B5EF4-FFF2-40B4-BE49-F238E27FC236}">
                <a16:creationId xmlns:a16="http://schemas.microsoft.com/office/drawing/2014/main" id="{4DED2208-BD51-4ACB-8767-7909DDDDEBBF}"/>
              </a:ext>
            </a:extLst>
          </p:cNvPr>
          <p:cNvGrpSpPr/>
          <p:nvPr/>
        </p:nvGrpSpPr>
        <p:grpSpPr>
          <a:xfrm>
            <a:off x="2895251" y="2399002"/>
            <a:ext cx="1491918" cy="2032043"/>
            <a:chOff x="2895251" y="2399002"/>
            <a:chExt cx="1491918" cy="203204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DE27DF99-0209-46C9-8502-A75CF93BD628}"/>
                </a:ext>
              </a:extLst>
            </p:cNvPr>
            <p:cNvSpPr/>
            <p:nvPr/>
          </p:nvSpPr>
          <p:spPr>
            <a:xfrm>
              <a:off x="3724094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7F27063-7249-46F0-A453-8B11479670C8}"/>
                </a:ext>
              </a:extLst>
            </p:cNvPr>
            <p:cNvSpPr/>
            <p:nvPr/>
          </p:nvSpPr>
          <p:spPr>
            <a:xfrm>
              <a:off x="3309672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C6B04E6-2523-4108-A42C-D7ECBC736BF2}"/>
                </a:ext>
              </a:extLst>
            </p:cNvPr>
            <p:cNvSpPr/>
            <p:nvPr/>
          </p:nvSpPr>
          <p:spPr>
            <a:xfrm>
              <a:off x="3309672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6869DEF-AAC5-490A-8BCD-8897EFB30C10}"/>
                </a:ext>
              </a:extLst>
            </p:cNvPr>
            <p:cNvSpPr/>
            <p:nvPr/>
          </p:nvSpPr>
          <p:spPr>
            <a:xfrm>
              <a:off x="3309672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B37853E-ACC3-413D-9ADC-B6838AB8B355}"/>
                </a:ext>
              </a:extLst>
            </p:cNvPr>
            <p:cNvSpPr/>
            <p:nvPr/>
          </p:nvSpPr>
          <p:spPr>
            <a:xfrm>
              <a:off x="2895251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3" name="Graphic 5">
            <a:extLst>
              <a:ext uri="{FF2B5EF4-FFF2-40B4-BE49-F238E27FC236}">
                <a16:creationId xmlns:a16="http://schemas.microsoft.com/office/drawing/2014/main" id="{E7807965-B6A4-4B17-9DFB-18C3EBA854C1}"/>
              </a:ext>
            </a:extLst>
          </p:cNvPr>
          <p:cNvGrpSpPr/>
          <p:nvPr/>
        </p:nvGrpSpPr>
        <p:grpSpPr>
          <a:xfrm>
            <a:off x="7213349" y="2584658"/>
            <a:ext cx="2088431" cy="1602440"/>
            <a:chOff x="7213349" y="2584658"/>
            <a:chExt cx="2088431" cy="160244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99775AA-C1BD-4482-A4ED-FE41ECFFCC29}"/>
                </a:ext>
              </a:extLst>
            </p:cNvPr>
            <p:cNvSpPr/>
            <p:nvPr/>
          </p:nvSpPr>
          <p:spPr>
            <a:xfrm>
              <a:off x="7213349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485B67-3623-4FA8-A39B-62B575740F58}"/>
                </a:ext>
              </a:extLst>
            </p:cNvPr>
            <p:cNvSpPr/>
            <p:nvPr/>
          </p:nvSpPr>
          <p:spPr>
            <a:xfrm>
              <a:off x="7681306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0BD98C-C6C2-4836-8EC4-594C5179EA74}"/>
                </a:ext>
              </a:extLst>
            </p:cNvPr>
            <p:cNvSpPr/>
            <p:nvPr/>
          </p:nvSpPr>
          <p:spPr>
            <a:xfrm>
              <a:off x="7681389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877ECE3-3A54-4152-9FCF-394B93F8D4CC}"/>
                </a:ext>
              </a:extLst>
            </p:cNvPr>
            <p:cNvSpPr/>
            <p:nvPr/>
          </p:nvSpPr>
          <p:spPr>
            <a:xfrm>
              <a:off x="7890478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C227696-5954-4C01-A150-5E5E4F72B20A}"/>
                </a:ext>
              </a:extLst>
            </p:cNvPr>
            <p:cNvSpPr/>
            <p:nvPr/>
          </p:nvSpPr>
          <p:spPr>
            <a:xfrm>
              <a:off x="7890478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FC1F64-29C6-48A3-8195-9F43D7538DD5}"/>
                </a:ext>
              </a:extLst>
            </p:cNvPr>
            <p:cNvSpPr/>
            <p:nvPr/>
          </p:nvSpPr>
          <p:spPr>
            <a:xfrm>
              <a:off x="7890478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97672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3212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Preparing your Dataverse SQL statements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B520207-8741-484A-89E2-908DBD64D0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865" y="1605694"/>
            <a:ext cx="6202429" cy="436781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F7D52FD3-696C-4688-A50D-49ED5B4D93DA}"/>
              </a:ext>
            </a:extLst>
          </p:cNvPr>
          <p:cNvSpPr txBox="1">
            <a:spLocks/>
          </p:cNvSpPr>
          <p:nvPr/>
        </p:nvSpPr>
        <p:spPr>
          <a:xfrm>
            <a:off x="588963" y="2395538"/>
            <a:ext cx="4712800" cy="2326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Use SQL Server Management Studio (SSMS)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 SQL to query data (Microsoft Dataverse)</a:t>
            </a:r>
            <a:endParaRPr lang="en-US" sz="1400" dirty="0"/>
          </a:p>
          <a:p>
            <a:endParaRPr lang="en-US" sz="1400" dirty="0"/>
          </a:p>
          <a:p>
            <a:r>
              <a:rPr lang="en-US" sz="2400" dirty="0">
                <a:solidFill>
                  <a:srgbClr val="FFFFFF"/>
                </a:solidFill>
                <a:latin typeface="Segoe UI"/>
              </a:rPr>
              <a:t>XrmToolBox and </a:t>
            </a:r>
            <a:br>
              <a:rPr lang="en-US" sz="2400" dirty="0">
                <a:solidFill>
                  <a:srgbClr val="FFFFFF"/>
                </a:solidFill>
                <a:latin typeface="Segoe UI"/>
              </a:rPr>
            </a:br>
            <a:r>
              <a:rPr lang="en-US" sz="2400" dirty="0">
                <a:solidFill>
                  <a:srgbClr val="FFFFFF"/>
                </a:solidFill>
                <a:latin typeface="Segoe UI"/>
              </a:rPr>
              <a:t>SQL 4 CDS tool</a:t>
            </a:r>
          </a:p>
          <a:p>
            <a:pPr>
              <a:defRPr/>
            </a:pPr>
            <a:r>
              <a:rPr lang="fr-FR" sz="1400" dirty="0">
                <a:solidFill>
                  <a:srgbClr val="FFFFFF"/>
                </a:solidFill>
                <a:latin typeface="Segoe UI"/>
                <a:cs typeface="Segoe U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4 CDS XrmToolBox Tool - Mark Carrington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56559F-FAB3-4B35-B2EF-301B9D62F396}"/>
              </a:ext>
            </a:extLst>
          </p:cNvPr>
          <p:cNvSpPr txBox="1"/>
          <p:nvPr/>
        </p:nvSpPr>
        <p:spPr>
          <a:xfrm>
            <a:off x="1540912" y="5188848"/>
            <a:ext cx="2039815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Mark Carrington</a:t>
            </a:r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FF8E7F90-542C-4FA5-AC75-EFCC6652A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968" y="5581369"/>
            <a:ext cx="892276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ofile photo of Mark Carrington">
            <a:extLst>
              <a:ext uri="{FF2B5EF4-FFF2-40B4-BE49-F238E27FC236}">
                <a16:creationId xmlns:a16="http://schemas.microsoft.com/office/drawing/2014/main" id="{05A5E7C2-A63D-4368-91D3-3CE026AA8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5131369"/>
            <a:ext cx="900000" cy="9000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0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636788"/>
            <a:ext cx="477755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pic>
        <p:nvPicPr>
          <p:cNvPr id="9" name="Content Placeholder 8" descr="White arrows going to the red target">
            <a:extLst>
              <a:ext uri="{FF2B5EF4-FFF2-40B4-BE49-F238E27FC236}">
                <a16:creationId xmlns:a16="http://schemas.microsoft.com/office/drawing/2014/main" id="{2CF63700-DD3B-4FAE-A85E-2477F2603E6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716"/>
          <a:stretch/>
        </p:blipFill>
        <p:spPr>
          <a:xfrm>
            <a:off x="5842520" y="636788"/>
            <a:ext cx="3323884" cy="2226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CC580A-F0E6-4B6C-8B93-C0A1FD6CA206}"/>
              </a:ext>
            </a:extLst>
          </p:cNvPr>
          <p:cNvSpPr txBox="1"/>
          <p:nvPr/>
        </p:nvSpPr>
        <p:spPr>
          <a:xfrm>
            <a:off x="5842520" y="2964646"/>
            <a:ext cx="5927384" cy="17893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topic area is this report supporting?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the audience of this report?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question is the report trying to answer?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What’s the MVD - Minimum Viable Dataset?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C5C685-CD38-48B1-9FC8-E46BA1A78EBF}"/>
              </a:ext>
            </a:extLst>
          </p:cNvPr>
          <p:cNvCxnSpPr>
            <a:cxnSpLocks/>
          </p:cNvCxnSpPr>
          <p:nvPr/>
        </p:nvCxnSpPr>
        <p:spPr>
          <a:xfrm>
            <a:off x="476821" y="180780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20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0247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80560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D44308-A462-41D1-BB5A-00B6F3DA91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68" y="73523"/>
            <a:ext cx="4800610" cy="568480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C8B1B0F-B11A-4612-85A7-BABEE01B237F}"/>
              </a:ext>
            </a:extLst>
          </p:cNvPr>
          <p:cNvGrpSpPr/>
          <p:nvPr/>
        </p:nvGrpSpPr>
        <p:grpSpPr>
          <a:xfrm>
            <a:off x="5839412" y="758052"/>
            <a:ext cx="4083918" cy="4624341"/>
            <a:chOff x="4311882" y="474126"/>
            <a:chExt cx="5427360" cy="614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14:cNvPr>
                <p14:cNvContentPartPr/>
                <p14:nvPr/>
              </p14:nvContentPartPr>
              <p14:xfrm>
                <a:off x="4311882" y="474126"/>
                <a:ext cx="5427360" cy="4499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7DDED38-29D9-4AF1-9391-539678F772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48882" y="411131"/>
                  <a:ext cx="5553000" cy="46252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14:cNvPr>
                <p14:cNvContentPartPr/>
                <p14:nvPr/>
              </p14:nvContentPartPr>
              <p14:xfrm>
                <a:off x="6165522" y="490686"/>
                <a:ext cx="2524320" cy="6129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0EF451-6E93-427A-B048-855991E15AA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102522" y="427686"/>
                  <a:ext cx="2649960" cy="625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14:cNvPr>
                <p14:cNvContentPartPr/>
                <p14:nvPr/>
              </p14:nvContentPartPr>
              <p14:xfrm>
                <a:off x="7675002" y="3019326"/>
                <a:ext cx="3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3E11660-A390-4FA8-9DE7-1DC7CEACD2B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12002" y="29563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B60803A-3DBD-4A58-A958-634E5099ADDB}"/>
              </a:ext>
            </a:extLst>
          </p:cNvPr>
          <p:cNvCxnSpPr>
            <a:cxnSpLocks/>
          </p:cNvCxnSpPr>
          <p:nvPr/>
        </p:nvCxnSpPr>
        <p:spPr>
          <a:xfrm>
            <a:off x="481155" y="2301256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651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FAC79EBA-2EFB-4AB5-8D4E-B9D13B9A7BBB}"/>
              </a:ext>
            </a:extLst>
          </p:cNvPr>
          <p:cNvSpPr txBox="1"/>
          <p:nvPr/>
        </p:nvSpPr>
        <p:spPr>
          <a:xfrm>
            <a:off x="5041962" y="4890188"/>
            <a:ext cx="6840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32742">
              <a:spcBef>
                <a:spcPct val="20000"/>
              </a:spcBef>
              <a:buSzPct val="90000"/>
              <a:defRPr/>
            </a:pPr>
            <a:r>
              <a:rPr lang="en-US" sz="1400" dirty="0">
                <a:solidFill>
                  <a:srgbClr val="FFFFFF"/>
                </a:solidFill>
                <a:latin typeface="Segoe UI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Understand star schema and the importance for Power BI</a:t>
            </a:r>
            <a:endParaRPr lang="en-US" sz="1400" dirty="0">
              <a:solidFill>
                <a:srgbClr val="FFFFFF"/>
              </a:solidFill>
              <a:latin typeface="Segoe UI"/>
              <a:cs typeface="Segoe U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04A9AB-E1B9-4C09-AF5D-354E1DDCC3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biLevel thresh="75000"/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2" y="306674"/>
            <a:ext cx="6563264" cy="461356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ADC46C0-F4E3-4354-9326-6C5971AA07FC}"/>
              </a:ext>
            </a:extLst>
          </p:cNvPr>
          <p:cNvGrpSpPr/>
          <p:nvPr/>
        </p:nvGrpSpPr>
        <p:grpSpPr>
          <a:xfrm>
            <a:off x="5958247" y="1788422"/>
            <a:ext cx="4100040" cy="2400840"/>
            <a:chOff x="6346102" y="2506376"/>
            <a:chExt cx="4100040" cy="240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14:cNvPr>
                <p14:cNvContentPartPr/>
                <p14:nvPr/>
              </p14:nvContentPartPr>
              <p14:xfrm>
                <a:off x="8704102" y="2506376"/>
                <a:ext cx="1742040" cy="11037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547E30F-B5A3-47B5-8A60-9B518D27FDD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41102" y="2443376"/>
                  <a:ext cx="1867680" cy="12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14:cNvPr>
                <p14:cNvContentPartPr/>
                <p14:nvPr/>
              </p14:nvContentPartPr>
              <p14:xfrm>
                <a:off x="8652982" y="3733976"/>
                <a:ext cx="1664640" cy="1173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B46D66D-B808-4F5E-B915-7894A242C5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589982" y="3670976"/>
                  <a:ext cx="1790280" cy="12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14:cNvPr>
                <p14:cNvContentPartPr/>
                <p14:nvPr/>
              </p14:nvContentPartPr>
              <p14:xfrm>
                <a:off x="6597022" y="3645056"/>
                <a:ext cx="1762920" cy="1206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5FDDA5F-BC9D-4F50-A8F3-D8391631A08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534022" y="3582056"/>
                  <a:ext cx="1888560" cy="133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14:cNvPr>
                <p14:cNvContentPartPr/>
                <p14:nvPr/>
              </p14:nvContentPartPr>
              <p14:xfrm>
                <a:off x="6346102" y="2776376"/>
                <a:ext cx="2011680" cy="8654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CB9AED-4D29-4222-8D75-5E9637E1336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283102" y="2713376"/>
                  <a:ext cx="2137320" cy="991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976E8BE-877A-46C0-881A-8E62B77AEA8F}"/>
              </a:ext>
            </a:extLst>
          </p:cNvPr>
          <p:cNvSpPr txBox="1"/>
          <p:nvPr/>
        </p:nvSpPr>
        <p:spPr>
          <a:xfrm>
            <a:off x="5352312" y="1835288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EA03DA-6FB4-4A45-AE93-4D3966873F0B}"/>
              </a:ext>
            </a:extLst>
          </p:cNvPr>
          <p:cNvSpPr txBox="1"/>
          <p:nvPr/>
        </p:nvSpPr>
        <p:spPr>
          <a:xfrm>
            <a:off x="9775676" y="4164913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D6C169-3432-474A-B687-6DB385D2FCE5}"/>
              </a:ext>
            </a:extLst>
          </p:cNvPr>
          <p:cNvSpPr txBox="1"/>
          <p:nvPr/>
        </p:nvSpPr>
        <p:spPr>
          <a:xfrm>
            <a:off x="9800832" y="1628414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FB09E-5FFC-4730-9C42-DFF52F6BC5EA}"/>
              </a:ext>
            </a:extLst>
          </p:cNvPr>
          <p:cNvSpPr txBox="1"/>
          <p:nvPr/>
        </p:nvSpPr>
        <p:spPr>
          <a:xfrm>
            <a:off x="5393259" y="4189262"/>
            <a:ext cx="1211870" cy="30777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ln w="0">
                  <a:solidFill>
                    <a:schemeClr val="tx2">
                      <a:lumMod val="50000"/>
                    </a:schemeClr>
                  </a:solidFill>
                </a:ln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Dimension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14:cNvPr>
              <p14:cNvContentPartPr/>
              <p14:nvPr/>
            </p14:nvContentPartPr>
            <p14:xfrm>
              <a:off x="7539390" y="2356521"/>
              <a:ext cx="1208880" cy="10785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C8A8C7E-91C6-4618-8A9F-4E9584C241C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76390" y="2293521"/>
                <a:ext cx="1334520" cy="12042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AB5D35-2F45-4C3D-82EE-3C894F47A225}"/>
              </a:ext>
            </a:extLst>
          </p:cNvPr>
          <p:cNvSpPr txBox="1"/>
          <p:nvPr/>
        </p:nvSpPr>
        <p:spPr>
          <a:xfrm>
            <a:off x="7626837" y="3626776"/>
            <a:ext cx="1093313" cy="553998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FACT</a:t>
            </a:r>
            <a:endParaRPr lang="en-US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99A9BC-DEC5-49DA-A409-63D5507B3FF9}"/>
              </a:ext>
            </a:extLst>
          </p:cNvPr>
          <p:cNvCxnSpPr>
            <a:cxnSpLocks/>
          </p:cNvCxnSpPr>
          <p:nvPr/>
        </p:nvCxnSpPr>
        <p:spPr>
          <a:xfrm>
            <a:off x="481155" y="22905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11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3" grpId="0" animBg="1"/>
      <p:bldP spid="3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Choose Columns">
            <a:hlinkClick r:id="" action="ppaction://media"/>
            <a:extLst>
              <a:ext uri="{FF2B5EF4-FFF2-40B4-BE49-F238E27FC236}">
                <a16:creationId xmlns:a16="http://schemas.microsoft.com/office/drawing/2014/main" id="{DFDE9A0B-4B94-4781-9441-410C372161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0508" y="819078"/>
            <a:ext cx="6091779" cy="39301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CD81D5-E506-4C04-9BD7-036B494F5A7D}"/>
              </a:ext>
            </a:extLst>
          </p:cNvPr>
          <p:cNvCxnSpPr>
            <a:cxnSpLocks/>
          </p:cNvCxnSpPr>
          <p:nvPr/>
        </p:nvCxnSpPr>
        <p:spPr>
          <a:xfrm>
            <a:off x="481155" y="278416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4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936287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40B144-5266-410C-BFD7-53F107E580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4181"/>
            <a:ext cx="5232159" cy="376549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ED85BD-666C-4D95-85F1-D82A8F6E4F99}"/>
              </a:ext>
            </a:extLst>
          </p:cNvPr>
          <p:cNvSpPr txBox="1"/>
          <p:nvPr/>
        </p:nvSpPr>
        <p:spPr>
          <a:xfrm flipH="1">
            <a:off x="5723824" y="3292020"/>
            <a:ext cx="5976509" cy="1908215"/>
          </a:xfrm>
          <a:prstGeom prst="rect">
            <a:avLst/>
          </a:prstGeom>
          <a:solidFill>
            <a:srgbClr val="2C4678">
              <a:alpha val="83000"/>
            </a:srgb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With large tables, build the query in the Query Editor. A simple query will get you started and allow you to build up the query quickly and ‘safely’.</a:t>
            </a:r>
            <a:br>
              <a:rPr lang="en-US" sz="2000" i="1" dirty="0">
                <a:solidFill>
                  <a:schemeClr val="bg1"/>
                </a:solidFill>
              </a:rPr>
            </a:br>
            <a:endParaRPr lang="en-US" sz="1000" kern="1100" spc="-50" dirty="0">
              <a:solidFill>
                <a:schemeClr val="bg1"/>
              </a:solidFill>
              <a:latin typeface="Lucida Console" panose="020B06090405040202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Let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Source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CommonDataService.Database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"demo.crm.dynamics.com"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),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= Source{[Schema=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,Item=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"account"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]}[Data],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 = 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Table.SelectColumns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en-US" sz="1000" kern="1100" spc="-50" dirty="0" err="1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dbo_account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,{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</a:t>
            </a:r>
            <a:r>
              <a:rPr lang="en-US" sz="1000" kern="1100" spc="-50" dirty="0" err="1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accountid</a:t>
            </a:r>
            <a:r>
              <a:rPr lang="en-US" sz="1000" kern="1100" spc="-50" dirty="0">
                <a:solidFill>
                  <a:srgbClr val="D83B0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", "name"</a:t>
            </a:r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})</a:t>
            </a:r>
          </a:p>
          <a:p>
            <a:r>
              <a:rPr lang="en-US" sz="1000" kern="1100" spc="-50" dirty="0">
                <a:solidFill>
                  <a:srgbClr val="50E6FF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</a:t>
            </a:r>
          </a:p>
          <a:p>
            <a:r>
              <a:rPr lang="en-US" sz="1000" kern="1100" spc="-50" dirty="0">
                <a:solidFill>
                  <a:schemeClr val="bg1"/>
                </a:solidFill>
                <a:latin typeface="Lucida Console" panose="020B06090405040202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   #"Removed Other Columns"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A734-731A-4AED-8BA5-BDD437CDD67C}"/>
              </a:ext>
            </a:extLst>
          </p:cNvPr>
          <p:cNvCxnSpPr>
            <a:cxnSpLocks/>
          </p:cNvCxnSpPr>
          <p:nvPr/>
        </p:nvCxnSpPr>
        <p:spPr>
          <a:xfrm>
            <a:off x="481155" y="328768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667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5119153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646B110-8C86-48A4-8D69-EA80C986406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512" y="907111"/>
            <a:ext cx="6279024" cy="35052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35BAB78A-AE2B-465E-9D09-35FCFA9D9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0142" y="2857832"/>
            <a:ext cx="552993" cy="615675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258A4B0-0C47-4D90-85F1-8B8ABE506534}"/>
              </a:ext>
            </a:extLst>
          </p:cNvPr>
          <p:cNvSpPr/>
          <p:nvPr/>
        </p:nvSpPr>
        <p:spPr bwMode="auto">
          <a:xfrm>
            <a:off x="6344221" y="2178563"/>
            <a:ext cx="2516777" cy="1567543"/>
          </a:xfrm>
          <a:custGeom>
            <a:avLst/>
            <a:gdLst>
              <a:gd name="connsiteX0" fmla="*/ 0 w 2516777"/>
              <a:gd name="connsiteY0" fmla="*/ 261262 h 1567543"/>
              <a:gd name="connsiteX1" fmla="*/ 261262 w 2516777"/>
              <a:gd name="connsiteY1" fmla="*/ 0 h 1567543"/>
              <a:gd name="connsiteX2" fmla="*/ 965898 w 2516777"/>
              <a:gd name="connsiteY2" fmla="*/ 0 h 1567543"/>
              <a:gd name="connsiteX3" fmla="*/ 1610707 w 2516777"/>
              <a:gd name="connsiteY3" fmla="*/ 0 h 1567543"/>
              <a:gd name="connsiteX4" fmla="*/ 2255515 w 2516777"/>
              <a:gd name="connsiteY4" fmla="*/ 0 h 1567543"/>
              <a:gd name="connsiteX5" fmla="*/ 2516777 w 2516777"/>
              <a:gd name="connsiteY5" fmla="*/ 261262 h 1567543"/>
              <a:gd name="connsiteX6" fmla="*/ 2516777 w 2516777"/>
              <a:gd name="connsiteY6" fmla="*/ 762871 h 1567543"/>
              <a:gd name="connsiteX7" fmla="*/ 2516777 w 2516777"/>
              <a:gd name="connsiteY7" fmla="*/ 1306281 h 1567543"/>
              <a:gd name="connsiteX8" fmla="*/ 2255515 w 2516777"/>
              <a:gd name="connsiteY8" fmla="*/ 1567543 h 1567543"/>
              <a:gd name="connsiteX9" fmla="*/ 1630649 w 2516777"/>
              <a:gd name="connsiteY9" fmla="*/ 1567543 h 1567543"/>
              <a:gd name="connsiteX10" fmla="*/ 965898 w 2516777"/>
              <a:gd name="connsiteY10" fmla="*/ 1567543 h 1567543"/>
              <a:gd name="connsiteX11" fmla="*/ 261262 w 2516777"/>
              <a:gd name="connsiteY11" fmla="*/ 1567543 h 1567543"/>
              <a:gd name="connsiteX12" fmla="*/ 0 w 2516777"/>
              <a:gd name="connsiteY12" fmla="*/ 1306281 h 1567543"/>
              <a:gd name="connsiteX13" fmla="*/ 0 w 2516777"/>
              <a:gd name="connsiteY13" fmla="*/ 783772 h 1567543"/>
              <a:gd name="connsiteX14" fmla="*/ 0 w 2516777"/>
              <a:gd name="connsiteY14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1567543" extrusionOk="0">
                <a:moveTo>
                  <a:pt x="0" y="261262"/>
                </a:moveTo>
                <a:cubicBezTo>
                  <a:pt x="-25123" y="101475"/>
                  <a:pt x="106658" y="3871"/>
                  <a:pt x="261262" y="0"/>
                </a:cubicBezTo>
                <a:cubicBezTo>
                  <a:pt x="514234" y="19281"/>
                  <a:pt x="675554" y="11900"/>
                  <a:pt x="965898" y="0"/>
                </a:cubicBezTo>
                <a:cubicBezTo>
                  <a:pt x="1256242" y="-11900"/>
                  <a:pt x="1311788" y="-16477"/>
                  <a:pt x="1610707" y="0"/>
                </a:cubicBezTo>
                <a:cubicBezTo>
                  <a:pt x="1909626" y="16477"/>
                  <a:pt x="1983537" y="-7404"/>
                  <a:pt x="2255515" y="0"/>
                </a:cubicBezTo>
                <a:cubicBezTo>
                  <a:pt x="2390669" y="-29430"/>
                  <a:pt x="2525652" y="84128"/>
                  <a:pt x="2516777" y="261262"/>
                </a:cubicBezTo>
                <a:cubicBezTo>
                  <a:pt x="2497130" y="481266"/>
                  <a:pt x="2493936" y="611729"/>
                  <a:pt x="2516777" y="762871"/>
                </a:cubicBezTo>
                <a:cubicBezTo>
                  <a:pt x="2539618" y="914013"/>
                  <a:pt x="2507145" y="1143335"/>
                  <a:pt x="2516777" y="1306281"/>
                </a:cubicBezTo>
                <a:cubicBezTo>
                  <a:pt x="2498627" y="1480598"/>
                  <a:pt x="2380776" y="1545471"/>
                  <a:pt x="2255515" y="1567543"/>
                </a:cubicBezTo>
                <a:cubicBezTo>
                  <a:pt x="2097044" y="1555217"/>
                  <a:pt x="1757095" y="1596378"/>
                  <a:pt x="1630649" y="1567543"/>
                </a:cubicBezTo>
                <a:cubicBezTo>
                  <a:pt x="1504203" y="1538708"/>
                  <a:pt x="1196043" y="1573280"/>
                  <a:pt x="965898" y="1567543"/>
                </a:cubicBezTo>
                <a:cubicBezTo>
                  <a:pt x="735753" y="1561806"/>
                  <a:pt x="417654" y="1596931"/>
                  <a:pt x="261262" y="1567543"/>
                </a:cubicBezTo>
                <a:cubicBezTo>
                  <a:pt x="125430" y="1577905"/>
                  <a:pt x="5324" y="1445911"/>
                  <a:pt x="0" y="1306281"/>
                </a:cubicBezTo>
                <a:cubicBezTo>
                  <a:pt x="-21677" y="1092841"/>
                  <a:pt x="25810" y="955033"/>
                  <a:pt x="0" y="783772"/>
                </a:cubicBezTo>
                <a:cubicBezTo>
                  <a:pt x="-25810" y="612511"/>
                  <a:pt x="-22118" y="403147"/>
                  <a:pt x="0" y="261262"/>
                </a:cubicBezTo>
                <a:close/>
              </a:path>
            </a:pathLst>
          </a:custGeom>
          <a:noFill/>
          <a:ln w="60325">
            <a:solidFill>
              <a:srgbClr val="92D05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841B74D-E746-429D-864D-BA198120FD29}"/>
              </a:ext>
            </a:extLst>
          </p:cNvPr>
          <p:cNvSpPr/>
          <p:nvPr/>
        </p:nvSpPr>
        <p:spPr bwMode="auto">
          <a:xfrm>
            <a:off x="8961148" y="2004391"/>
            <a:ext cx="2782388" cy="1567543"/>
          </a:xfrm>
          <a:custGeom>
            <a:avLst/>
            <a:gdLst>
              <a:gd name="connsiteX0" fmla="*/ 0 w 2782388"/>
              <a:gd name="connsiteY0" fmla="*/ 261262 h 1567543"/>
              <a:gd name="connsiteX1" fmla="*/ 261262 w 2782388"/>
              <a:gd name="connsiteY1" fmla="*/ 0 h 1567543"/>
              <a:gd name="connsiteX2" fmla="*/ 871425 w 2782388"/>
              <a:gd name="connsiteY2" fmla="*/ 0 h 1567543"/>
              <a:gd name="connsiteX3" fmla="*/ 1391194 w 2782388"/>
              <a:gd name="connsiteY3" fmla="*/ 0 h 1567543"/>
              <a:gd name="connsiteX4" fmla="*/ 1933561 w 2782388"/>
              <a:gd name="connsiteY4" fmla="*/ 0 h 1567543"/>
              <a:gd name="connsiteX5" fmla="*/ 2521126 w 2782388"/>
              <a:gd name="connsiteY5" fmla="*/ 0 h 1567543"/>
              <a:gd name="connsiteX6" fmla="*/ 2782388 w 2782388"/>
              <a:gd name="connsiteY6" fmla="*/ 261262 h 1567543"/>
              <a:gd name="connsiteX7" fmla="*/ 2782388 w 2782388"/>
              <a:gd name="connsiteY7" fmla="*/ 762871 h 1567543"/>
              <a:gd name="connsiteX8" fmla="*/ 2782388 w 2782388"/>
              <a:gd name="connsiteY8" fmla="*/ 1306281 h 1567543"/>
              <a:gd name="connsiteX9" fmla="*/ 2521126 w 2782388"/>
              <a:gd name="connsiteY9" fmla="*/ 1567543 h 1567543"/>
              <a:gd name="connsiteX10" fmla="*/ 1933561 w 2782388"/>
              <a:gd name="connsiteY10" fmla="*/ 1567543 h 1567543"/>
              <a:gd name="connsiteX11" fmla="*/ 1345997 w 2782388"/>
              <a:gd name="connsiteY11" fmla="*/ 1567543 h 1567543"/>
              <a:gd name="connsiteX12" fmla="*/ 826228 w 2782388"/>
              <a:gd name="connsiteY12" fmla="*/ 1567543 h 1567543"/>
              <a:gd name="connsiteX13" fmla="*/ 261262 w 2782388"/>
              <a:gd name="connsiteY13" fmla="*/ 1567543 h 1567543"/>
              <a:gd name="connsiteX14" fmla="*/ 0 w 2782388"/>
              <a:gd name="connsiteY14" fmla="*/ 1306281 h 1567543"/>
              <a:gd name="connsiteX15" fmla="*/ 0 w 2782388"/>
              <a:gd name="connsiteY15" fmla="*/ 762871 h 1567543"/>
              <a:gd name="connsiteX16" fmla="*/ 0 w 2782388"/>
              <a:gd name="connsiteY16" fmla="*/ 261262 h 1567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782388" h="1567543" extrusionOk="0">
                <a:moveTo>
                  <a:pt x="0" y="261262"/>
                </a:moveTo>
                <a:cubicBezTo>
                  <a:pt x="40174" y="107395"/>
                  <a:pt x="110344" y="40629"/>
                  <a:pt x="261262" y="0"/>
                </a:cubicBezTo>
                <a:cubicBezTo>
                  <a:pt x="454586" y="-55719"/>
                  <a:pt x="716787" y="64273"/>
                  <a:pt x="871425" y="0"/>
                </a:cubicBezTo>
                <a:cubicBezTo>
                  <a:pt x="1026063" y="-64273"/>
                  <a:pt x="1226028" y="3802"/>
                  <a:pt x="1391194" y="0"/>
                </a:cubicBezTo>
                <a:cubicBezTo>
                  <a:pt x="1556360" y="-3802"/>
                  <a:pt x="1742000" y="45627"/>
                  <a:pt x="1933561" y="0"/>
                </a:cubicBezTo>
                <a:cubicBezTo>
                  <a:pt x="2125122" y="-45627"/>
                  <a:pt x="2272393" y="26770"/>
                  <a:pt x="2521126" y="0"/>
                </a:cubicBezTo>
                <a:cubicBezTo>
                  <a:pt x="2647416" y="33660"/>
                  <a:pt x="2769892" y="150768"/>
                  <a:pt x="2782388" y="261262"/>
                </a:cubicBezTo>
                <a:cubicBezTo>
                  <a:pt x="2790460" y="473872"/>
                  <a:pt x="2740570" y="635604"/>
                  <a:pt x="2782388" y="762871"/>
                </a:cubicBezTo>
                <a:cubicBezTo>
                  <a:pt x="2824206" y="890138"/>
                  <a:pt x="2719534" y="1131436"/>
                  <a:pt x="2782388" y="1306281"/>
                </a:cubicBezTo>
                <a:cubicBezTo>
                  <a:pt x="2793691" y="1467222"/>
                  <a:pt x="2671477" y="1574586"/>
                  <a:pt x="2521126" y="1567543"/>
                </a:cubicBezTo>
                <a:cubicBezTo>
                  <a:pt x="2242676" y="1623198"/>
                  <a:pt x="2189433" y="1500160"/>
                  <a:pt x="1933561" y="1567543"/>
                </a:cubicBezTo>
                <a:cubicBezTo>
                  <a:pt x="1677689" y="1634926"/>
                  <a:pt x="1515590" y="1500718"/>
                  <a:pt x="1345997" y="1567543"/>
                </a:cubicBezTo>
                <a:cubicBezTo>
                  <a:pt x="1176404" y="1634368"/>
                  <a:pt x="1065194" y="1516676"/>
                  <a:pt x="826228" y="1567543"/>
                </a:cubicBezTo>
                <a:cubicBezTo>
                  <a:pt x="587262" y="1618410"/>
                  <a:pt x="388297" y="1501754"/>
                  <a:pt x="261262" y="1567543"/>
                </a:cubicBezTo>
                <a:cubicBezTo>
                  <a:pt x="116812" y="1572010"/>
                  <a:pt x="30770" y="1450262"/>
                  <a:pt x="0" y="1306281"/>
                </a:cubicBezTo>
                <a:cubicBezTo>
                  <a:pt x="-53009" y="1180273"/>
                  <a:pt x="15945" y="903796"/>
                  <a:pt x="0" y="762871"/>
                </a:cubicBezTo>
                <a:cubicBezTo>
                  <a:pt x="-15945" y="621946"/>
                  <a:pt x="31517" y="397665"/>
                  <a:pt x="0" y="261262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3E323C6-0045-41BA-9BEE-73C5551C94C2}"/>
              </a:ext>
            </a:extLst>
          </p:cNvPr>
          <p:cNvSpPr/>
          <p:nvPr/>
        </p:nvSpPr>
        <p:spPr bwMode="auto">
          <a:xfrm>
            <a:off x="6344221" y="3743322"/>
            <a:ext cx="2516777" cy="615676"/>
          </a:xfrm>
          <a:custGeom>
            <a:avLst/>
            <a:gdLst>
              <a:gd name="connsiteX0" fmla="*/ 0 w 2516777"/>
              <a:gd name="connsiteY0" fmla="*/ 102615 h 615676"/>
              <a:gd name="connsiteX1" fmla="*/ 102615 w 2516777"/>
              <a:gd name="connsiteY1" fmla="*/ 0 h 615676"/>
              <a:gd name="connsiteX2" fmla="*/ 726733 w 2516777"/>
              <a:gd name="connsiteY2" fmla="*/ 0 h 615676"/>
              <a:gd name="connsiteX3" fmla="*/ 1258389 w 2516777"/>
              <a:gd name="connsiteY3" fmla="*/ 0 h 615676"/>
              <a:gd name="connsiteX4" fmla="*/ 1813160 w 2516777"/>
              <a:gd name="connsiteY4" fmla="*/ 0 h 615676"/>
              <a:gd name="connsiteX5" fmla="*/ 2414162 w 2516777"/>
              <a:gd name="connsiteY5" fmla="*/ 0 h 615676"/>
              <a:gd name="connsiteX6" fmla="*/ 2516777 w 2516777"/>
              <a:gd name="connsiteY6" fmla="*/ 102615 h 615676"/>
              <a:gd name="connsiteX7" fmla="*/ 2516777 w 2516777"/>
              <a:gd name="connsiteY7" fmla="*/ 513061 h 615676"/>
              <a:gd name="connsiteX8" fmla="*/ 2414162 w 2516777"/>
              <a:gd name="connsiteY8" fmla="*/ 615676 h 615676"/>
              <a:gd name="connsiteX9" fmla="*/ 1905622 w 2516777"/>
              <a:gd name="connsiteY9" fmla="*/ 615676 h 615676"/>
              <a:gd name="connsiteX10" fmla="*/ 1281504 w 2516777"/>
              <a:gd name="connsiteY10" fmla="*/ 615676 h 615676"/>
              <a:gd name="connsiteX11" fmla="*/ 680502 w 2516777"/>
              <a:gd name="connsiteY11" fmla="*/ 615676 h 615676"/>
              <a:gd name="connsiteX12" fmla="*/ 102615 w 2516777"/>
              <a:gd name="connsiteY12" fmla="*/ 615676 h 615676"/>
              <a:gd name="connsiteX13" fmla="*/ 0 w 2516777"/>
              <a:gd name="connsiteY13" fmla="*/ 513061 h 615676"/>
              <a:gd name="connsiteX14" fmla="*/ 0 w 2516777"/>
              <a:gd name="connsiteY14" fmla="*/ 102615 h 61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16777" h="615676" extrusionOk="0">
                <a:moveTo>
                  <a:pt x="0" y="102615"/>
                </a:moveTo>
                <a:cubicBezTo>
                  <a:pt x="4975" y="44756"/>
                  <a:pt x="45280" y="4060"/>
                  <a:pt x="102615" y="0"/>
                </a:cubicBezTo>
                <a:cubicBezTo>
                  <a:pt x="344642" y="-32532"/>
                  <a:pt x="600800" y="48023"/>
                  <a:pt x="726733" y="0"/>
                </a:cubicBezTo>
                <a:cubicBezTo>
                  <a:pt x="852666" y="-48023"/>
                  <a:pt x="1030176" y="53552"/>
                  <a:pt x="1258389" y="0"/>
                </a:cubicBezTo>
                <a:cubicBezTo>
                  <a:pt x="1486602" y="-53552"/>
                  <a:pt x="1545040" y="54430"/>
                  <a:pt x="1813160" y="0"/>
                </a:cubicBezTo>
                <a:cubicBezTo>
                  <a:pt x="2081280" y="-54430"/>
                  <a:pt x="2131476" y="64459"/>
                  <a:pt x="2414162" y="0"/>
                </a:cubicBezTo>
                <a:cubicBezTo>
                  <a:pt x="2465468" y="10036"/>
                  <a:pt x="2512433" y="57692"/>
                  <a:pt x="2516777" y="102615"/>
                </a:cubicBezTo>
                <a:cubicBezTo>
                  <a:pt x="2534806" y="275420"/>
                  <a:pt x="2479013" y="390119"/>
                  <a:pt x="2516777" y="513061"/>
                </a:cubicBezTo>
                <a:cubicBezTo>
                  <a:pt x="2522009" y="570393"/>
                  <a:pt x="2470511" y="609990"/>
                  <a:pt x="2414162" y="615676"/>
                </a:cubicBezTo>
                <a:cubicBezTo>
                  <a:pt x="2185683" y="638681"/>
                  <a:pt x="2126709" y="560791"/>
                  <a:pt x="1905622" y="615676"/>
                </a:cubicBezTo>
                <a:cubicBezTo>
                  <a:pt x="1684535" y="670561"/>
                  <a:pt x="1479768" y="612411"/>
                  <a:pt x="1281504" y="615676"/>
                </a:cubicBezTo>
                <a:cubicBezTo>
                  <a:pt x="1083240" y="618941"/>
                  <a:pt x="932873" y="546393"/>
                  <a:pt x="680502" y="615676"/>
                </a:cubicBezTo>
                <a:cubicBezTo>
                  <a:pt x="428131" y="684959"/>
                  <a:pt x="381470" y="583459"/>
                  <a:pt x="102615" y="615676"/>
                </a:cubicBezTo>
                <a:cubicBezTo>
                  <a:pt x="47298" y="617672"/>
                  <a:pt x="-5869" y="556571"/>
                  <a:pt x="0" y="513061"/>
                </a:cubicBezTo>
                <a:cubicBezTo>
                  <a:pt x="-43628" y="374230"/>
                  <a:pt x="47013" y="290263"/>
                  <a:pt x="0" y="102615"/>
                </a:cubicBezTo>
                <a:close/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649162889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lose with solid fill">
            <a:extLst>
              <a:ext uri="{FF2B5EF4-FFF2-40B4-BE49-F238E27FC236}">
                <a16:creationId xmlns:a16="http://schemas.microsoft.com/office/drawing/2014/main" id="{2D334ECA-3493-475A-B222-AFC1EFB248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80619" y="2517135"/>
            <a:ext cx="607329" cy="607329"/>
          </a:xfrm>
          <a:prstGeom prst="rect">
            <a:avLst/>
          </a:prstGeom>
        </p:spPr>
      </p:pic>
      <p:pic>
        <p:nvPicPr>
          <p:cNvPr id="40" name="Graphic 39" descr="Close with solid fill">
            <a:extLst>
              <a:ext uri="{FF2B5EF4-FFF2-40B4-BE49-F238E27FC236}">
                <a16:creationId xmlns:a16="http://schemas.microsoft.com/office/drawing/2014/main" id="{A9240418-7C9D-4695-9174-2AD2304B8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38584" y="3804983"/>
            <a:ext cx="607329" cy="60732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F074B3-DD03-4244-9075-B4AE4758C0D8}"/>
              </a:ext>
            </a:extLst>
          </p:cNvPr>
          <p:cNvCxnSpPr>
            <a:cxnSpLocks/>
          </p:cNvCxnSpPr>
          <p:nvPr/>
        </p:nvCxnSpPr>
        <p:spPr>
          <a:xfrm>
            <a:off x="481155" y="377679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58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636429"/>
            <a:ext cx="5189537" cy="492443"/>
          </a:xfrm>
        </p:spPr>
        <p:txBody>
          <a:bodyPr>
            <a:noAutofit/>
          </a:bodyPr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C60B64-5457-4BEB-A7E7-C9506226295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82" y="1094845"/>
            <a:ext cx="2322567" cy="2554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C5E3B1-7C96-4E86-9FC4-58D8E791E8DE}"/>
              </a:ext>
            </a:extLst>
          </p:cNvPr>
          <p:cNvSpPr txBox="1"/>
          <p:nvPr/>
        </p:nvSpPr>
        <p:spPr>
          <a:xfrm flipH="1">
            <a:off x="8402945" y="739519"/>
            <a:ext cx="3462587" cy="41549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Whenever possible, filter the dataset on the numeric value of a choice column, rather than the string.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marL="457200" indent="-457200" algn="l">
              <a:buAutoNum type="arabicParenR"/>
            </a:pPr>
            <a:r>
              <a:rPr lang="en-US" sz="1800" dirty="0">
                <a:solidFill>
                  <a:schemeClr val="bg1"/>
                </a:solidFill>
              </a:rPr>
              <a:t>Normally a few choices are fine, but if there are a dozen or more being pulled in the query, consider returning only the integer value from Dataverse and using a calculated field to apply the label inside Power BI. – This improves speed and reduces the overall size of the query results.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B14F87-947B-4DF8-93F9-73A6C965C10B}"/>
              </a:ext>
            </a:extLst>
          </p:cNvPr>
          <p:cNvSpPr/>
          <p:nvPr/>
        </p:nvSpPr>
        <p:spPr bwMode="auto">
          <a:xfrm>
            <a:off x="5701304" y="1415561"/>
            <a:ext cx="526728" cy="2065058"/>
          </a:xfrm>
          <a:prstGeom prst="rect">
            <a:avLst/>
          </a:prstGeom>
          <a:blipFill dpi="0" rotWithShape="1">
            <a:blip r:embed="rId5">
              <a:alphaModFix amt="83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-10000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6483F8-7CC2-4083-B441-FFF86A84190A}"/>
              </a:ext>
            </a:extLst>
          </p:cNvPr>
          <p:cNvCxnSpPr>
            <a:cxnSpLocks/>
          </p:cNvCxnSpPr>
          <p:nvPr/>
        </p:nvCxnSpPr>
        <p:spPr>
          <a:xfrm>
            <a:off x="481155" y="4244009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38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390567"/>
            <a:ext cx="4854801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8"/>
            <a:ext cx="4411662" cy="493465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r>
              <a:rPr lang="en-US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7544C1-10F8-495B-8238-CE9B16F8F09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25" y="683913"/>
            <a:ext cx="5624718" cy="409641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DC8AB57-9EC2-4055-BAAA-22AE44EA229D}"/>
              </a:ext>
            </a:extLst>
          </p:cNvPr>
          <p:cNvSpPr/>
          <p:nvPr/>
        </p:nvSpPr>
        <p:spPr bwMode="auto">
          <a:xfrm>
            <a:off x="9378088" y="3927272"/>
            <a:ext cx="1824340" cy="753823"/>
          </a:xfrm>
          <a:custGeom>
            <a:avLst/>
            <a:gdLst>
              <a:gd name="connsiteX0" fmla="*/ 0 w 1824340"/>
              <a:gd name="connsiteY0" fmla="*/ 125640 h 753823"/>
              <a:gd name="connsiteX1" fmla="*/ 125640 w 1824340"/>
              <a:gd name="connsiteY1" fmla="*/ 0 h 753823"/>
              <a:gd name="connsiteX2" fmla="*/ 681455 w 1824340"/>
              <a:gd name="connsiteY2" fmla="*/ 0 h 753823"/>
              <a:gd name="connsiteX3" fmla="*/ 1190077 w 1824340"/>
              <a:gd name="connsiteY3" fmla="*/ 0 h 753823"/>
              <a:gd name="connsiteX4" fmla="*/ 1698700 w 1824340"/>
              <a:gd name="connsiteY4" fmla="*/ 0 h 753823"/>
              <a:gd name="connsiteX5" fmla="*/ 1824340 w 1824340"/>
              <a:gd name="connsiteY5" fmla="*/ 125640 h 753823"/>
              <a:gd name="connsiteX6" fmla="*/ 1824340 w 1824340"/>
              <a:gd name="connsiteY6" fmla="*/ 628183 h 753823"/>
              <a:gd name="connsiteX7" fmla="*/ 1698700 w 1824340"/>
              <a:gd name="connsiteY7" fmla="*/ 753823 h 753823"/>
              <a:gd name="connsiteX8" fmla="*/ 1205808 w 1824340"/>
              <a:gd name="connsiteY8" fmla="*/ 753823 h 753823"/>
              <a:gd name="connsiteX9" fmla="*/ 681455 w 1824340"/>
              <a:gd name="connsiteY9" fmla="*/ 753823 h 753823"/>
              <a:gd name="connsiteX10" fmla="*/ 125640 w 1824340"/>
              <a:gd name="connsiteY10" fmla="*/ 753823 h 753823"/>
              <a:gd name="connsiteX11" fmla="*/ 0 w 1824340"/>
              <a:gd name="connsiteY11" fmla="*/ 628183 h 753823"/>
              <a:gd name="connsiteX12" fmla="*/ 0 w 1824340"/>
              <a:gd name="connsiteY12" fmla="*/ 125640 h 75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824340" h="753823" extrusionOk="0">
                <a:moveTo>
                  <a:pt x="0" y="125640"/>
                </a:moveTo>
                <a:cubicBezTo>
                  <a:pt x="-8542" y="50982"/>
                  <a:pt x="53938" y="868"/>
                  <a:pt x="125640" y="0"/>
                </a:cubicBezTo>
                <a:cubicBezTo>
                  <a:pt x="278872" y="-30577"/>
                  <a:pt x="428023" y="44764"/>
                  <a:pt x="681455" y="0"/>
                </a:cubicBezTo>
                <a:cubicBezTo>
                  <a:pt x="934888" y="-44764"/>
                  <a:pt x="974675" y="6712"/>
                  <a:pt x="1190077" y="0"/>
                </a:cubicBezTo>
                <a:cubicBezTo>
                  <a:pt x="1405479" y="-6712"/>
                  <a:pt x="1453049" y="46605"/>
                  <a:pt x="1698700" y="0"/>
                </a:cubicBezTo>
                <a:cubicBezTo>
                  <a:pt x="1762794" y="-17054"/>
                  <a:pt x="1826086" y="49790"/>
                  <a:pt x="1824340" y="125640"/>
                </a:cubicBezTo>
                <a:cubicBezTo>
                  <a:pt x="1864166" y="340188"/>
                  <a:pt x="1808703" y="523331"/>
                  <a:pt x="1824340" y="628183"/>
                </a:cubicBezTo>
                <a:cubicBezTo>
                  <a:pt x="1823763" y="692066"/>
                  <a:pt x="1765899" y="756866"/>
                  <a:pt x="1698700" y="753823"/>
                </a:cubicBezTo>
                <a:cubicBezTo>
                  <a:pt x="1470368" y="796225"/>
                  <a:pt x="1441312" y="710686"/>
                  <a:pt x="1205808" y="753823"/>
                </a:cubicBezTo>
                <a:cubicBezTo>
                  <a:pt x="970304" y="796960"/>
                  <a:pt x="832143" y="748731"/>
                  <a:pt x="681455" y="753823"/>
                </a:cubicBezTo>
                <a:cubicBezTo>
                  <a:pt x="530767" y="758915"/>
                  <a:pt x="322384" y="742537"/>
                  <a:pt x="125640" y="753823"/>
                </a:cubicBezTo>
                <a:cubicBezTo>
                  <a:pt x="58248" y="751849"/>
                  <a:pt x="16083" y="687202"/>
                  <a:pt x="0" y="628183"/>
                </a:cubicBezTo>
                <a:cubicBezTo>
                  <a:pt x="-42693" y="402986"/>
                  <a:pt x="10313" y="368829"/>
                  <a:pt x="0" y="125640"/>
                </a:cubicBezTo>
                <a:close/>
              </a:path>
            </a:pathLst>
          </a:custGeom>
          <a:noFill/>
          <a:ln w="57150">
            <a:solidFill>
              <a:schemeClr val="accent1"/>
            </a:solidFill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564984-9F32-4A58-B942-28C61538515E}"/>
              </a:ext>
            </a:extLst>
          </p:cNvPr>
          <p:cNvCxnSpPr/>
          <p:nvPr/>
        </p:nvCxnSpPr>
        <p:spPr>
          <a:xfrm flipH="1">
            <a:off x="10073924" y="4475912"/>
            <a:ext cx="606626" cy="0"/>
          </a:xfrm>
          <a:prstGeom prst="straightConnector1">
            <a:avLst/>
          </a:prstGeom>
          <a:ln w="44450"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F2B817-3E73-4A7D-9E01-ADD09E7B9220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2259050"/>
            <a:ext cx="544179" cy="1623617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0D7BE91-6603-4D2A-AF40-2B6082CC26DB}"/>
              </a:ext>
            </a:extLst>
          </p:cNvPr>
          <p:cNvCxnSpPr>
            <a:cxnSpLocks/>
          </p:cNvCxnSpPr>
          <p:nvPr/>
        </p:nvCxnSpPr>
        <p:spPr>
          <a:xfrm flipH="1" flipV="1">
            <a:off x="9021249" y="3445539"/>
            <a:ext cx="466120" cy="481734"/>
          </a:xfrm>
          <a:prstGeom prst="straightConnector1">
            <a:avLst/>
          </a:prstGeom>
          <a:ln w="28575" cmpd="sng">
            <a:solidFill>
              <a:schemeClr val="accent1"/>
            </a:solidFill>
            <a:prstDash val="solid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8CC845C-69E6-44A2-8B5C-0A99A81BD191}"/>
              </a:ext>
            </a:extLst>
          </p:cNvPr>
          <p:cNvCxnSpPr>
            <a:cxnSpLocks/>
          </p:cNvCxnSpPr>
          <p:nvPr/>
        </p:nvCxnSpPr>
        <p:spPr>
          <a:xfrm>
            <a:off x="481155" y="478032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027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711790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Don’t forget the checkbox</a:t>
            </a:r>
          </a:p>
          <a:p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5397911" y="3895337"/>
            <a:ext cx="64922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https://docs.microsoft.com/en-us/power-query/power-query-folding</a:t>
            </a:r>
            <a:endParaRPr lang="en-US" sz="1800" dirty="0">
              <a:solidFill>
                <a:schemeClr val="accent4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515123" y="5272847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1685EE0-642F-4399-971F-97890BA75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245" y="676758"/>
            <a:ext cx="4292801" cy="3075345"/>
          </a:xfrm>
          <a:prstGeom prst="rect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279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1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3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15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17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2E4A6BA0-6BD5-4FCC-8D88-D119CF6B29D2}"/>
              </a:ext>
            </a:extLst>
          </p:cNvPr>
          <p:cNvSpPr/>
          <p:nvPr/>
        </p:nvSpPr>
        <p:spPr>
          <a:xfrm>
            <a:off x="2547780" y="1045273"/>
            <a:ext cx="4760540" cy="476054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3379E749-4AE0-4EC4-8AC8-68405EB501AA}"/>
              </a:ext>
            </a:extLst>
          </p:cNvPr>
          <p:cNvSpPr/>
          <p:nvPr/>
        </p:nvSpPr>
        <p:spPr>
          <a:xfrm>
            <a:off x="4548843" y="1045272"/>
            <a:ext cx="4767455" cy="476745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A3C0056-8FBB-404C-8B49-22B4871A5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068" y="2716753"/>
            <a:ext cx="1868626" cy="17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6BB3E39-5EF5-4D69-BBDA-25C0C31DF185}"/>
              </a:ext>
            </a:extLst>
          </p:cNvPr>
          <p:cNvSpPr/>
          <p:nvPr/>
        </p:nvSpPr>
        <p:spPr>
          <a:xfrm>
            <a:off x="2556668" y="1037754"/>
            <a:ext cx="4767455" cy="4767455"/>
          </a:xfrm>
          <a:prstGeom prst="flowChartConnector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aphic 5">
            <a:extLst>
              <a:ext uri="{FF2B5EF4-FFF2-40B4-BE49-F238E27FC236}">
                <a16:creationId xmlns:a16="http://schemas.microsoft.com/office/drawing/2014/main" id="{3CD79B50-A2C6-434A-AC93-FB6FA5E3B799}"/>
              </a:ext>
            </a:extLst>
          </p:cNvPr>
          <p:cNvGrpSpPr/>
          <p:nvPr/>
        </p:nvGrpSpPr>
        <p:grpSpPr>
          <a:xfrm>
            <a:off x="6868910" y="2584658"/>
            <a:ext cx="2088431" cy="1602440"/>
            <a:chOff x="6868910" y="2584658"/>
            <a:chExt cx="2088431" cy="1602440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A5100CD-8DEB-4C56-BB2B-DD6F6EEB45C9}"/>
                </a:ext>
              </a:extLst>
            </p:cNvPr>
            <p:cNvSpPr/>
            <p:nvPr/>
          </p:nvSpPr>
          <p:spPr>
            <a:xfrm>
              <a:off x="6868910" y="2584658"/>
              <a:ext cx="1620475" cy="1581738"/>
            </a:xfrm>
            <a:custGeom>
              <a:avLst/>
              <a:gdLst>
                <a:gd name="connsiteX0" fmla="*/ 860748 w 1620475"/>
                <a:gd name="connsiteY0" fmla="*/ 1119403 h 1581738"/>
                <a:gd name="connsiteX1" fmla="*/ 1542467 w 1620475"/>
                <a:gd name="connsiteY1" fmla="*/ 970464 h 1581738"/>
                <a:gd name="connsiteX2" fmla="*/ 1370758 w 1620475"/>
                <a:gd name="connsiteY2" fmla="*/ 168234 h 1581738"/>
                <a:gd name="connsiteX3" fmla="*/ 303550 w 1620475"/>
                <a:gd name="connsiteY3" fmla="*/ 231578 h 1581738"/>
                <a:gd name="connsiteX4" fmla="*/ 87918 w 1620475"/>
                <a:gd name="connsiteY4" fmla="*/ 1378919 h 1581738"/>
                <a:gd name="connsiteX5" fmla="*/ 88022 w 1620475"/>
                <a:gd name="connsiteY5" fmla="*/ 1378926 h 1581738"/>
                <a:gd name="connsiteX6" fmla="*/ 228880 w 1620475"/>
                <a:gd name="connsiteY6" fmla="*/ 1536254 h 1581738"/>
                <a:gd name="connsiteX7" fmla="*/ 691642 w 1620475"/>
                <a:gd name="connsiteY7" fmla="*/ 1412328 h 1581738"/>
                <a:gd name="connsiteX8" fmla="*/ 691740 w 1620475"/>
                <a:gd name="connsiteY8" fmla="*/ 1412332 h 1581738"/>
                <a:gd name="connsiteX9" fmla="*/ 860748 w 1620475"/>
                <a:gd name="connsiteY9" fmla="*/ 1119403 h 158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5" h="1581738">
                  <a:moveTo>
                    <a:pt x="860748" y="1119403"/>
                  </a:moveTo>
                  <a:cubicBezTo>
                    <a:pt x="1144017" y="1283059"/>
                    <a:pt x="1398538" y="1219926"/>
                    <a:pt x="1542467" y="970464"/>
                  </a:cubicBezTo>
                  <a:cubicBezTo>
                    <a:pt x="1686397" y="721001"/>
                    <a:pt x="1632284" y="380835"/>
                    <a:pt x="1370758" y="168234"/>
                  </a:cubicBezTo>
                  <a:cubicBezTo>
                    <a:pt x="1083612" y="-65197"/>
                    <a:pt x="634641" y="-66243"/>
                    <a:pt x="303550" y="231578"/>
                  </a:cubicBezTo>
                  <a:cubicBezTo>
                    <a:pt x="6140" y="499104"/>
                    <a:pt x="-86904" y="970464"/>
                    <a:pt x="87918" y="1378919"/>
                  </a:cubicBezTo>
                  <a:lnTo>
                    <a:pt x="88022" y="1378926"/>
                  </a:lnTo>
                  <a:cubicBezTo>
                    <a:pt x="115999" y="1442831"/>
                    <a:pt x="163867" y="1498696"/>
                    <a:pt x="228880" y="1536254"/>
                  </a:cubicBezTo>
                  <a:cubicBezTo>
                    <a:pt x="390886" y="1629853"/>
                    <a:pt x="598024" y="1574362"/>
                    <a:pt x="691642" y="1412328"/>
                  </a:cubicBezTo>
                  <a:lnTo>
                    <a:pt x="691740" y="1412332"/>
                  </a:lnTo>
                  <a:lnTo>
                    <a:pt x="860748" y="1119403"/>
                  </a:lnTo>
                  <a:close/>
                </a:path>
              </a:pathLst>
            </a:custGeom>
            <a:solidFill>
              <a:srgbClr val="096738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5D9C70-F816-40F7-8DF2-4C5A5B60026C}"/>
                </a:ext>
              </a:extLst>
            </p:cNvPr>
            <p:cNvSpPr/>
            <p:nvPr/>
          </p:nvSpPr>
          <p:spPr>
            <a:xfrm>
              <a:off x="7336867" y="2605344"/>
              <a:ext cx="1620474" cy="1581754"/>
            </a:xfrm>
            <a:custGeom>
              <a:avLst/>
              <a:gdLst>
                <a:gd name="connsiteX0" fmla="*/ 1533318 w 1620474"/>
                <a:gd name="connsiteY0" fmla="*/ 204791 h 1581754"/>
                <a:gd name="connsiteX1" fmla="*/ 1533395 w 1620474"/>
                <a:gd name="connsiteY1" fmla="*/ 204797 h 1581754"/>
                <a:gd name="connsiteX2" fmla="*/ 1316926 w 1620474"/>
                <a:gd name="connsiteY2" fmla="*/ 1350176 h 1581754"/>
                <a:gd name="connsiteX3" fmla="*/ 249717 w 1620474"/>
                <a:gd name="connsiteY3" fmla="*/ 1413522 h 1581754"/>
                <a:gd name="connsiteX4" fmla="*/ 78009 w 1620474"/>
                <a:gd name="connsiteY4" fmla="*/ 611292 h 1581754"/>
                <a:gd name="connsiteX5" fmla="*/ 759727 w 1620474"/>
                <a:gd name="connsiteY5" fmla="*/ 462350 h 1581754"/>
                <a:gd name="connsiteX6" fmla="*/ 928659 w 1620474"/>
                <a:gd name="connsiteY6" fmla="*/ 169552 h 1581754"/>
                <a:gd name="connsiteX7" fmla="*/ 928752 w 1620474"/>
                <a:gd name="connsiteY7" fmla="*/ 169559 h 1581754"/>
                <a:gd name="connsiteX8" fmla="*/ 1391601 w 1620474"/>
                <a:gd name="connsiteY8" fmla="*/ 45485 h 1581754"/>
                <a:gd name="connsiteX9" fmla="*/ 1533318 w 1620474"/>
                <a:gd name="connsiteY9" fmla="*/ 204791 h 158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474" h="1581754">
                  <a:moveTo>
                    <a:pt x="1533318" y="204791"/>
                  </a:moveTo>
                  <a:lnTo>
                    <a:pt x="1533395" y="204797"/>
                  </a:lnTo>
                  <a:cubicBezTo>
                    <a:pt x="1707080" y="612798"/>
                    <a:pt x="1613859" y="1083078"/>
                    <a:pt x="1316926" y="1350176"/>
                  </a:cubicBezTo>
                  <a:cubicBezTo>
                    <a:pt x="985834" y="1647998"/>
                    <a:pt x="536863" y="1646952"/>
                    <a:pt x="249717" y="1413522"/>
                  </a:cubicBezTo>
                  <a:cubicBezTo>
                    <a:pt x="-11809" y="1200921"/>
                    <a:pt x="-65922" y="860755"/>
                    <a:pt x="78009" y="611292"/>
                  </a:cubicBezTo>
                  <a:cubicBezTo>
                    <a:pt x="221937" y="361829"/>
                    <a:pt x="476459" y="298694"/>
                    <a:pt x="759727" y="462350"/>
                  </a:cubicBezTo>
                  <a:lnTo>
                    <a:pt x="928659" y="169552"/>
                  </a:lnTo>
                  <a:lnTo>
                    <a:pt x="928752" y="169559"/>
                  </a:lnTo>
                  <a:cubicBezTo>
                    <a:pt x="1022332" y="7409"/>
                    <a:pt x="1229546" y="-48142"/>
                    <a:pt x="1391601" y="45485"/>
                  </a:cubicBezTo>
                  <a:cubicBezTo>
                    <a:pt x="1457283" y="83430"/>
                    <a:pt x="1505467" y="140061"/>
                    <a:pt x="1533318" y="204791"/>
                  </a:cubicBezTo>
                  <a:close/>
                </a:path>
              </a:pathLst>
            </a:custGeom>
            <a:solidFill>
              <a:srgbClr val="4ED06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9E0039B-C6DF-420B-A5FB-B578C2173ABC}"/>
                </a:ext>
              </a:extLst>
            </p:cNvPr>
            <p:cNvSpPr/>
            <p:nvPr/>
          </p:nvSpPr>
          <p:spPr>
            <a:xfrm>
              <a:off x="7336950" y="2774942"/>
              <a:ext cx="1152500" cy="1221906"/>
            </a:xfrm>
            <a:custGeom>
              <a:avLst/>
              <a:gdLst>
                <a:gd name="connsiteX0" fmla="*/ 759727 w 1152500"/>
                <a:gd name="connsiteY0" fmla="*/ 292770 h 1221906"/>
                <a:gd name="connsiteX1" fmla="*/ 78008 w 1152500"/>
                <a:gd name="connsiteY1" fmla="*/ 441712 h 1221906"/>
                <a:gd name="connsiteX2" fmla="*/ 223857 w 1152500"/>
                <a:gd name="connsiteY2" fmla="*/ 1221907 h 1221906"/>
                <a:gd name="connsiteX3" fmla="*/ 392773 w 1152500"/>
                <a:gd name="connsiteY3" fmla="*/ 929137 h 1221906"/>
                <a:gd name="connsiteX4" fmla="*/ 1074492 w 1152500"/>
                <a:gd name="connsiteY4" fmla="*/ 780197 h 1221906"/>
                <a:gd name="connsiteX5" fmla="*/ 928643 w 1152500"/>
                <a:gd name="connsiteY5" fmla="*/ 0 h 1221906"/>
                <a:gd name="connsiteX6" fmla="*/ 759727 w 1152500"/>
                <a:gd name="connsiteY6" fmla="*/ 292770 h 122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500" h="1221906">
                  <a:moveTo>
                    <a:pt x="759727" y="292770"/>
                  </a:moveTo>
                  <a:cubicBezTo>
                    <a:pt x="476458" y="129114"/>
                    <a:pt x="221939" y="192249"/>
                    <a:pt x="78008" y="441712"/>
                  </a:cubicBezTo>
                  <a:cubicBezTo>
                    <a:pt x="-61047" y="682725"/>
                    <a:pt x="-15247" y="1008400"/>
                    <a:pt x="223857" y="1221907"/>
                  </a:cubicBezTo>
                  <a:lnTo>
                    <a:pt x="392773" y="929137"/>
                  </a:lnTo>
                  <a:cubicBezTo>
                    <a:pt x="676042" y="1092793"/>
                    <a:pt x="930561" y="1029660"/>
                    <a:pt x="1074492" y="780197"/>
                  </a:cubicBezTo>
                  <a:cubicBezTo>
                    <a:pt x="1213547" y="539182"/>
                    <a:pt x="1167747" y="213508"/>
                    <a:pt x="928643" y="0"/>
                  </a:cubicBezTo>
                  <a:lnTo>
                    <a:pt x="759727" y="292770"/>
                  </a:lnTo>
                  <a:close/>
                </a:path>
              </a:pathLst>
            </a:custGeom>
            <a:solidFill>
              <a:srgbClr val="088142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63E05F9-E8EA-4D84-8810-57F1AAEF23D9}"/>
                </a:ext>
              </a:extLst>
            </p:cNvPr>
            <p:cNvSpPr/>
            <p:nvPr/>
          </p:nvSpPr>
          <p:spPr>
            <a:xfrm>
              <a:off x="7546039" y="3027152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09 h 734890"/>
                <a:gd name="connsiteX2" fmla="*/ 49248 w 734394"/>
                <a:gd name="connsiteY2" fmla="*/ 183752 h 734890"/>
                <a:gd name="connsiteX3" fmla="*/ 550765 w 734394"/>
                <a:gd name="connsiteY3" fmla="*/ 49281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6"/>
                    <a:pt x="359229" y="787059"/>
                    <a:pt x="183630" y="685609"/>
                  </a:cubicBezTo>
                  <a:cubicBezTo>
                    <a:pt x="8032" y="584159"/>
                    <a:pt x="-52134" y="359470"/>
                    <a:pt x="49248" y="183752"/>
                  </a:cubicBezTo>
                  <a:cubicBezTo>
                    <a:pt x="150631" y="8037"/>
                    <a:pt x="375166" y="-52169"/>
                    <a:pt x="550765" y="49281"/>
                  </a:cubicBezTo>
                  <a:cubicBezTo>
                    <a:pt x="726363" y="150731"/>
                    <a:pt x="786528" y="375420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8DF54C-AB2F-42BD-A42C-D10DA23A8F4D}"/>
                </a:ext>
              </a:extLst>
            </p:cNvPr>
            <p:cNvSpPr/>
            <p:nvPr/>
          </p:nvSpPr>
          <p:spPr>
            <a:xfrm>
              <a:off x="7546039" y="306196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5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88C23E-2F7D-42D5-8BEB-342617F3BBCC}"/>
                </a:ext>
              </a:extLst>
            </p:cNvPr>
            <p:cNvSpPr/>
            <p:nvPr/>
          </p:nvSpPr>
          <p:spPr>
            <a:xfrm>
              <a:off x="7546039" y="3018448"/>
              <a:ext cx="734394" cy="734890"/>
            </a:xfrm>
            <a:custGeom>
              <a:avLst/>
              <a:gdLst>
                <a:gd name="connsiteX0" fmla="*/ 685147 w 734394"/>
                <a:gd name="connsiteY0" fmla="*/ 551138 h 734890"/>
                <a:gd name="connsiteX1" fmla="*/ 183630 w 734394"/>
                <a:gd name="connsiteY1" fmla="*/ 685610 h 734890"/>
                <a:gd name="connsiteX2" fmla="*/ 49248 w 734394"/>
                <a:gd name="connsiteY2" fmla="*/ 183753 h 734890"/>
                <a:gd name="connsiteX3" fmla="*/ 550765 w 734394"/>
                <a:gd name="connsiteY3" fmla="*/ 49282 h 734890"/>
                <a:gd name="connsiteX4" fmla="*/ 685147 w 734394"/>
                <a:gd name="connsiteY4" fmla="*/ 551138 h 7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4394" h="734890">
                  <a:moveTo>
                    <a:pt x="685147" y="551138"/>
                  </a:moveTo>
                  <a:cubicBezTo>
                    <a:pt x="583763" y="726854"/>
                    <a:pt x="359229" y="787060"/>
                    <a:pt x="183630" y="685610"/>
                  </a:cubicBezTo>
                  <a:cubicBezTo>
                    <a:pt x="8032" y="584159"/>
                    <a:pt x="-52134" y="359471"/>
                    <a:pt x="49248" y="183753"/>
                  </a:cubicBezTo>
                  <a:cubicBezTo>
                    <a:pt x="150631" y="8035"/>
                    <a:pt x="375166" y="-52168"/>
                    <a:pt x="550765" y="49282"/>
                  </a:cubicBezTo>
                  <a:cubicBezTo>
                    <a:pt x="726363" y="150732"/>
                    <a:pt x="786528" y="375421"/>
                    <a:pt x="685147" y="551138"/>
                  </a:cubicBezTo>
                  <a:close/>
                </a:path>
              </a:pathLst>
            </a:custGeom>
            <a:solidFill>
              <a:srgbClr val="66EB6E"/>
            </a:solidFill>
            <a:ln w="217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" name="Graphic 8">
            <a:extLst>
              <a:ext uri="{FF2B5EF4-FFF2-40B4-BE49-F238E27FC236}">
                <a16:creationId xmlns:a16="http://schemas.microsoft.com/office/drawing/2014/main" id="{51801B85-82F7-43AF-8D8F-3E885A8B7A0A}"/>
              </a:ext>
            </a:extLst>
          </p:cNvPr>
          <p:cNvGrpSpPr/>
          <p:nvPr/>
        </p:nvGrpSpPr>
        <p:grpSpPr>
          <a:xfrm>
            <a:off x="3297090" y="2399002"/>
            <a:ext cx="1491918" cy="2032043"/>
            <a:chOff x="3297090" y="2399002"/>
            <a:chExt cx="1491918" cy="2032043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F023D2-C5D9-4BCD-9602-EA9B211AA79B}"/>
                </a:ext>
              </a:extLst>
            </p:cNvPr>
            <p:cNvSpPr/>
            <p:nvPr/>
          </p:nvSpPr>
          <p:spPr>
            <a:xfrm>
              <a:off x="4125933" y="2399002"/>
              <a:ext cx="663074" cy="1990573"/>
            </a:xfrm>
            <a:custGeom>
              <a:avLst/>
              <a:gdLst>
                <a:gd name="connsiteX0" fmla="*/ 663075 w 663074"/>
                <a:gd name="connsiteY0" fmla="*/ 0 h 1990573"/>
                <a:gd name="connsiteX1" fmla="*/ 663075 w 663074"/>
                <a:gd name="connsiteY1" fmla="*/ 1990573 h 1990573"/>
                <a:gd name="connsiteX2" fmla="*/ 0 w 663074"/>
                <a:gd name="connsiteY2" fmla="*/ 1990573 h 1990573"/>
                <a:gd name="connsiteX3" fmla="*/ 0 w 663074"/>
                <a:gd name="connsiteY3" fmla="*/ 0 h 1990573"/>
                <a:gd name="connsiteX4" fmla="*/ 663075 w 663074"/>
                <a:gd name="connsiteY4" fmla="*/ 0 h 1990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3074" h="1990573">
                  <a:moveTo>
                    <a:pt x="663075" y="0"/>
                  </a:moveTo>
                  <a:lnTo>
                    <a:pt x="663075" y="1990573"/>
                  </a:lnTo>
                  <a:lnTo>
                    <a:pt x="0" y="1990573"/>
                  </a:lnTo>
                  <a:lnTo>
                    <a:pt x="0" y="0"/>
                  </a:lnTo>
                  <a:lnTo>
                    <a:pt x="663075" y="0"/>
                  </a:lnTo>
                  <a:close/>
                </a:path>
              </a:pathLst>
            </a:custGeom>
            <a:solidFill>
              <a:srgbClr val="E6AD10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FF6A81-2F38-405F-8A76-92333884788D}"/>
                </a:ext>
              </a:extLst>
            </p:cNvPr>
            <p:cNvSpPr/>
            <p:nvPr/>
          </p:nvSpPr>
          <p:spPr>
            <a:xfrm>
              <a:off x="3711511" y="2904939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CE91D9E-1805-4F34-AE59-A190DA8C58E8}"/>
                </a:ext>
              </a:extLst>
            </p:cNvPr>
            <p:cNvSpPr/>
            <p:nvPr/>
          </p:nvSpPr>
          <p:spPr>
            <a:xfrm>
              <a:off x="3711511" y="293811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06A19A0-EB87-4104-846E-57CB6A25172C}"/>
                </a:ext>
              </a:extLst>
            </p:cNvPr>
            <p:cNvSpPr/>
            <p:nvPr/>
          </p:nvSpPr>
          <p:spPr>
            <a:xfrm>
              <a:off x="3711511" y="2896645"/>
              <a:ext cx="663074" cy="1492929"/>
            </a:xfrm>
            <a:custGeom>
              <a:avLst/>
              <a:gdLst>
                <a:gd name="connsiteX0" fmla="*/ 663075 w 663074"/>
                <a:gd name="connsiteY0" fmla="*/ 82941 h 1492929"/>
                <a:gd name="connsiteX1" fmla="*/ 663075 w 663074"/>
                <a:gd name="connsiteY1" fmla="*/ 1492930 h 1492929"/>
                <a:gd name="connsiteX2" fmla="*/ 0 w 663074"/>
                <a:gd name="connsiteY2" fmla="*/ 1492930 h 1492929"/>
                <a:gd name="connsiteX3" fmla="*/ 0 w 663074"/>
                <a:gd name="connsiteY3" fmla="*/ 0 h 1492929"/>
                <a:gd name="connsiteX4" fmla="*/ 580190 w 663074"/>
                <a:gd name="connsiteY4" fmla="*/ 0 h 1492929"/>
                <a:gd name="connsiteX5" fmla="*/ 663075 w 663074"/>
                <a:gd name="connsiteY5" fmla="*/ 82941 h 149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1492929">
                  <a:moveTo>
                    <a:pt x="663075" y="82941"/>
                  </a:moveTo>
                  <a:lnTo>
                    <a:pt x="663075" y="1492930"/>
                  </a:lnTo>
                  <a:lnTo>
                    <a:pt x="0" y="1492930"/>
                  </a:lnTo>
                  <a:lnTo>
                    <a:pt x="0" y="0"/>
                  </a:lnTo>
                  <a:lnTo>
                    <a:pt x="580190" y="0"/>
                  </a:lnTo>
                  <a:cubicBezTo>
                    <a:pt x="625965" y="0"/>
                    <a:pt x="663075" y="37135"/>
                    <a:pt x="663075" y="82941"/>
                  </a:cubicBezTo>
                  <a:close/>
                </a:path>
              </a:pathLst>
            </a:custGeom>
            <a:solidFill>
              <a:srgbClr val="F6D751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9E723C9-F346-42F2-B253-44FB8825A7F7}"/>
                </a:ext>
              </a:extLst>
            </p:cNvPr>
            <p:cNvSpPr/>
            <p:nvPr/>
          </p:nvSpPr>
          <p:spPr>
            <a:xfrm>
              <a:off x="3297090" y="3394288"/>
              <a:ext cx="663074" cy="995286"/>
            </a:xfrm>
            <a:custGeom>
              <a:avLst/>
              <a:gdLst>
                <a:gd name="connsiteX0" fmla="*/ 0 w 663074"/>
                <a:gd name="connsiteY0" fmla="*/ 0 h 995286"/>
                <a:gd name="connsiteX1" fmla="*/ 0 w 663074"/>
                <a:gd name="connsiteY1" fmla="*/ 995287 h 995286"/>
                <a:gd name="connsiteX2" fmla="*/ 663075 w 663074"/>
                <a:gd name="connsiteY2" fmla="*/ 995287 h 995286"/>
                <a:gd name="connsiteX3" fmla="*/ 663075 w 663074"/>
                <a:gd name="connsiteY3" fmla="*/ 82941 h 995286"/>
                <a:gd name="connsiteX4" fmla="*/ 580190 w 663074"/>
                <a:gd name="connsiteY4" fmla="*/ 0 h 995286"/>
                <a:gd name="connsiteX5" fmla="*/ 0 w 663074"/>
                <a:gd name="connsiteY5" fmla="*/ 0 h 995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3074" h="995286">
                  <a:moveTo>
                    <a:pt x="0" y="0"/>
                  </a:moveTo>
                  <a:lnTo>
                    <a:pt x="0" y="995287"/>
                  </a:lnTo>
                  <a:lnTo>
                    <a:pt x="663075" y="995287"/>
                  </a:lnTo>
                  <a:lnTo>
                    <a:pt x="663075" y="82941"/>
                  </a:lnTo>
                  <a:cubicBezTo>
                    <a:pt x="663075" y="37135"/>
                    <a:pt x="625965" y="0"/>
                    <a:pt x="5801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206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5268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21A39-D57A-4A3F-B2ED-38D4C865B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90567"/>
            <a:ext cx="4815798" cy="984885"/>
          </a:xfrm>
        </p:spPr>
        <p:txBody>
          <a:bodyPr/>
          <a:lstStyle/>
          <a:p>
            <a:r>
              <a:rPr lang="en-US" dirty="0"/>
              <a:t>DirectQuery best practices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4FA4F-F62D-4707-B300-E2B2A9249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8963" y="1747837"/>
            <a:ext cx="4411662" cy="4572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Stay focused on use case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Embrace a Star Schema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query columns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Leverage the Query Editor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Avoid large blocks of text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Minimize choice labels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Consider dual-mode dims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Ensure the Query is Folding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forget the checkbox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EAB196-3A50-4793-9D8F-89D95DF4B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7534" y="1064514"/>
            <a:ext cx="2947417" cy="303423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515DBEA-F871-426E-ABFC-30B1AC3492CB}"/>
              </a:ext>
            </a:extLst>
          </p:cNvPr>
          <p:cNvSpPr txBox="1"/>
          <p:nvPr/>
        </p:nvSpPr>
        <p:spPr>
          <a:xfrm flipH="1">
            <a:off x="9014342" y="890451"/>
            <a:ext cx="2588695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bg1"/>
                </a:solidFill>
              </a:rPr>
              <a:t>After Publishing the Report, you’ll need to set up the credentials for the dataset.</a:t>
            </a:r>
            <a:br>
              <a:rPr lang="en-US" sz="1800" dirty="0">
                <a:solidFill>
                  <a:schemeClr val="bg1"/>
                </a:solidFill>
              </a:rPr>
            </a:br>
            <a:endParaRPr lang="en-US" sz="1800" dirty="0">
              <a:solidFill>
                <a:schemeClr val="bg1"/>
              </a:solidFill>
            </a:endParaRPr>
          </a:p>
          <a:p>
            <a:pPr algn="l"/>
            <a:r>
              <a:rPr lang="en-US" sz="1800" dirty="0">
                <a:solidFill>
                  <a:schemeClr val="bg1"/>
                </a:solidFill>
              </a:rPr>
              <a:t>Be sure to click the checkbox to ensure report viewers will see the report filtered to the data they have permission to see within Dataverse.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085C8A0-27CC-453F-A6B3-2FDF55975D1D}"/>
              </a:ext>
            </a:extLst>
          </p:cNvPr>
          <p:cNvSpPr/>
          <p:nvPr/>
        </p:nvSpPr>
        <p:spPr bwMode="auto">
          <a:xfrm>
            <a:off x="4948143" y="3142040"/>
            <a:ext cx="692092" cy="445479"/>
          </a:xfrm>
          <a:prstGeom prst="rightArrow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5350793-B99B-42BF-A573-F9625D6326B1}"/>
              </a:ext>
            </a:extLst>
          </p:cNvPr>
          <p:cNvCxnSpPr>
            <a:cxnSpLocks/>
          </p:cNvCxnSpPr>
          <p:nvPr/>
        </p:nvCxnSpPr>
        <p:spPr>
          <a:xfrm>
            <a:off x="489590" y="5756238"/>
            <a:ext cx="0" cy="322888"/>
          </a:xfrm>
          <a:prstGeom prst="line">
            <a:avLst/>
          </a:prstGeom>
          <a:ln w="76200" cap="rnd">
            <a:solidFill>
              <a:srgbClr val="FFC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22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Dataverse connector in Power Query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1145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00370A70-8AD3-4065-A7E4-F757C84DDC4F}"/>
              </a:ext>
            </a:extLst>
          </p:cNvPr>
          <p:cNvGrpSpPr/>
          <p:nvPr/>
        </p:nvGrpSpPr>
        <p:grpSpPr>
          <a:xfrm>
            <a:off x="9775085" y="175613"/>
            <a:ext cx="1704586" cy="1704586"/>
            <a:chOff x="9775085" y="175613"/>
            <a:chExt cx="1704586" cy="1704586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95AF593-C961-4A0A-ACB7-7E2C31B5C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100000" contrast="10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64808546-32DD-4295-B240-B14499CB0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75085" y="175613"/>
              <a:ext cx="1704586" cy="1704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187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5CC695-0EFF-42B9-8E41-69569F6D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Synapse Link For Dataverse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F32453C-E1FF-455F-89B9-0581A159A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Synapse Link - Power Apps | Microsoft Docs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2" name="Graphic 122">
            <a:extLst>
              <a:ext uri="{FF2B5EF4-FFF2-40B4-BE49-F238E27FC236}">
                <a16:creationId xmlns:a16="http://schemas.microsoft.com/office/drawing/2014/main" id="{32393B84-29EF-421C-8894-BD491C81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550" y="768350"/>
            <a:ext cx="2342435" cy="26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832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A079CB-1D4D-48B5-A68F-1A7DBA18A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Data Export Service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36DAFA-FD1C-4DD2-A0A7-670A75984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Effective November 2021, the SQL Data Export Service was deprecated. </a:t>
            </a:r>
          </a:p>
          <a:p>
            <a:r>
              <a:rPr lang="en-US" dirty="0"/>
              <a:t>Data Export Service will continue to work and will be fully supported until it reaches end-of-support and end-of-life in November 2022. </a:t>
            </a:r>
          </a:p>
          <a:p>
            <a:r>
              <a:rPr lang="en-US" dirty="0"/>
              <a:t>More information: </a:t>
            </a:r>
            <a:r>
              <a:rPr lang="en-US" dirty="0">
                <a:solidFill>
                  <a:srgbClr val="FFC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https://aka.ms/DESDeprecationBlog</a:t>
            </a:r>
            <a:r>
              <a:rPr lang="en-US" dirty="0">
                <a:solidFill>
                  <a:srgbClr val="FFC000"/>
                </a:solidFill>
              </a:rPr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2724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D11B606F-B655-466B-959E-C9D332D72CF4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2C3F763-87A1-4A70-A6B2-6A39FA05AF39}"/>
              </a:ext>
            </a:extLst>
          </p:cNvPr>
          <p:cNvSpPr/>
          <p:nvPr/>
        </p:nvSpPr>
        <p:spPr bwMode="auto">
          <a:xfrm>
            <a:off x="4115976" y="2111243"/>
            <a:ext cx="4206240" cy="1625495"/>
          </a:xfrm>
          <a:prstGeom prst="rect">
            <a:avLst/>
          </a:prstGeom>
          <a:solidFill>
            <a:srgbClr val="000000">
              <a:alpha val="25098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CE08E6-5BA8-44E8-8B2F-197FF0CD86C3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C20C106-7C83-4016-BE84-846AE1255CD1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000000">
              <a:alpha val="25098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88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33" grpId="0" animBg="1"/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  <p:bldP spid="6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5" y="2111244"/>
            <a:ext cx="4206240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4206240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8630145" y="2751678"/>
            <a:ext cx="2476829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9967843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3" name="Cylinder 32">
            <a:extLst>
              <a:ext uri="{FF2B5EF4-FFF2-40B4-BE49-F238E27FC236}">
                <a16:creationId xmlns:a16="http://schemas.microsoft.com/office/drawing/2014/main" id="{B97791AE-CACF-4D70-B813-7E164090FCFD}"/>
              </a:ext>
            </a:extLst>
          </p:cNvPr>
          <p:cNvSpPr/>
          <p:nvPr/>
        </p:nvSpPr>
        <p:spPr>
          <a:xfrm>
            <a:off x="7033840" y="2807611"/>
            <a:ext cx="811636" cy="810864"/>
          </a:xfrm>
          <a:prstGeom prst="can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/>
          <p:nvPr/>
        </p:nvCxnSpPr>
        <p:spPr>
          <a:xfrm>
            <a:off x="5863644" y="3233973"/>
            <a:ext cx="1086369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31BCA7-6B5E-4C6F-A140-B5EC563B22A0}"/>
              </a:ext>
            </a:extLst>
          </p:cNvPr>
          <p:cNvCxnSpPr>
            <a:cxnSpLocks/>
          </p:cNvCxnSpPr>
          <p:nvPr/>
        </p:nvCxnSpPr>
        <p:spPr>
          <a:xfrm>
            <a:off x="7903936" y="3274701"/>
            <a:ext cx="1064030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AD8406-CB83-4F95-87A4-5604163047F4}"/>
              </a:ext>
            </a:extLst>
          </p:cNvPr>
          <p:cNvCxnSpPr>
            <a:cxnSpLocks/>
          </p:cNvCxnSpPr>
          <p:nvPr/>
        </p:nvCxnSpPr>
        <p:spPr>
          <a:xfrm flipV="1">
            <a:off x="7426190" y="3670075"/>
            <a:ext cx="0" cy="102188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9157667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783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  <p:bldP spid="3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CB5F-D107-430F-807E-B4E959701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716" y="-63459"/>
            <a:ext cx="10515600" cy="1325563"/>
          </a:xfrm>
        </p:spPr>
        <p:txBody>
          <a:bodyPr/>
          <a:lstStyle/>
          <a:p>
            <a:r>
              <a:rPr lang="en-US" b="1" dirty="0"/>
              <a:t>Azure Synapse Link for Dataverse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80CFB6-754B-4782-9C09-8F680583EC6B}"/>
              </a:ext>
            </a:extLst>
          </p:cNvPr>
          <p:cNvSpPr/>
          <p:nvPr/>
        </p:nvSpPr>
        <p:spPr bwMode="auto">
          <a:xfrm>
            <a:off x="1358732" y="2692053"/>
            <a:ext cx="2476829" cy="1024215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E304E939-1B40-467E-809F-B85C1ADFE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978200" y="3220925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9C3B69-7629-4A70-B865-9399CEF439B5}"/>
              </a:ext>
            </a:extLst>
          </p:cNvPr>
          <p:cNvSpPr/>
          <p:nvPr/>
        </p:nvSpPr>
        <p:spPr bwMode="auto">
          <a:xfrm>
            <a:off x="4120954" y="2111244"/>
            <a:ext cx="3082731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276706-9B2D-4000-98A5-1B20E9E75220}"/>
              </a:ext>
            </a:extLst>
          </p:cNvPr>
          <p:cNvSpPr/>
          <p:nvPr/>
        </p:nvSpPr>
        <p:spPr bwMode="auto">
          <a:xfrm>
            <a:off x="4120955" y="4109456"/>
            <a:ext cx="3145347" cy="1060992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5C410B-356B-44FA-866E-FF2EACBD3BD5}"/>
              </a:ext>
            </a:extLst>
          </p:cNvPr>
          <p:cNvSpPr/>
          <p:nvPr/>
        </p:nvSpPr>
        <p:spPr bwMode="auto">
          <a:xfrm>
            <a:off x="7356796" y="2676119"/>
            <a:ext cx="2476829" cy="106062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9CC5D9-3982-4638-8FD0-070F9755289F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TextBox 226">
            <a:extLst>
              <a:ext uri="{FF2B5EF4-FFF2-40B4-BE49-F238E27FC236}">
                <a16:creationId xmlns:a16="http://schemas.microsoft.com/office/drawing/2014/main" id="{3FE4F8FD-5260-4362-AFEF-81AECCE699B8}"/>
              </a:ext>
            </a:extLst>
          </p:cNvPr>
          <p:cNvSpPr txBox="1"/>
          <p:nvPr/>
        </p:nvSpPr>
        <p:spPr>
          <a:xfrm>
            <a:off x="5870875" y="4469607"/>
            <a:ext cx="1698318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sp>
        <p:nvSpPr>
          <p:cNvPr id="10" name="TextBox 238">
            <a:extLst>
              <a:ext uri="{FF2B5EF4-FFF2-40B4-BE49-F238E27FC236}">
                <a16:creationId xmlns:a16="http://schemas.microsoft.com/office/drawing/2014/main" id="{E8282D4D-19D4-4790-A20D-C8707398EB80}"/>
              </a:ext>
            </a:extLst>
          </p:cNvPr>
          <p:cNvSpPr txBox="1"/>
          <p:nvPr/>
        </p:nvSpPr>
        <p:spPr>
          <a:xfrm>
            <a:off x="8694494" y="3144221"/>
            <a:ext cx="869980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BI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B7BD14-09D7-4B9E-960A-485E9392B91E}"/>
              </a:ext>
            </a:extLst>
          </p:cNvPr>
          <p:cNvGrpSpPr/>
          <p:nvPr/>
        </p:nvGrpSpPr>
        <p:grpSpPr>
          <a:xfrm>
            <a:off x="5054376" y="4480009"/>
            <a:ext cx="479602" cy="419822"/>
            <a:chOff x="6560437" y="5493393"/>
            <a:chExt cx="479602" cy="419822"/>
          </a:xfrm>
          <a:effectLst>
            <a:outerShdw blurRad="63500" dist="63500" dir="2700000" algn="tl" rotWithShape="0">
              <a:prstClr val="black">
                <a:alpha val="26000"/>
              </a:prstClr>
            </a:outerShdw>
          </a:effectLst>
        </p:grpSpPr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66A548DD-3FB1-4D9A-B2A5-0A65F4E5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8105FAE9-84F8-4AFE-A46D-F05A0B6C2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23">
              <a:extLst>
                <a:ext uri="{FF2B5EF4-FFF2-40B4-BE49-F238E27FC236}">
                  <a16:creationId xmlns:a16="http://schemas.microsoft.com/office/drawing/2014/main" id="{A45CD29E-2B44-43F9-9CB4-EC6A1FBD74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24">
              <a:extLst>
                <a:ext uri="{FF2B5EF4-FFF2-40B4-BE49-F238E27FC236}">
                  <a16:creationId xmlns:a16="http://schemas.microsoft.com/office/drawing/2014/main" id="{20A37BFB-C6F7-4E98-A18F-B00507508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5">
              <a:extLst>
                <a:ext uri="{FF2B5EF4-FFF2-40B4-BE49-F238E27FC236}">
                  <a16:creationId xmlns:a16="http://schemas.microsoft.com/office/drawing/2014/main" id="{8D151D92-DEB6-4B5E-88E2-4EEB82449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6">
              <a:extLst>
                <a:ext uri="{FF2B5EF4-FFF2-40B4-BE49-F238E27FC236}">
                  <a16:creationId xmlns:a16="http://schemas.microsoft.com/office/drawing/2014/main" id="{C57798CB-8A12-485A-BF26-FA16DF4BC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7">
              <a:extLst>
                <a:ext uri="{FF2B5EF4-FFF2-40B4-BE49-F238E27FC236}">
                  <a16:creationId xmlns:a16="http://schemas.microsoft.com/office/drawing/2014/main" id="{6A02EF6F-3513-473F-997A-E287BAEF4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8">
              <a:extLst>
                <a:ext uri="{FF2B5EF4-FFF2-40B4-BE49-F238E27FC236}">
                  <a16:creationId xmlns:a16="http://schemas.microsoft.com/office/drawing/2014/main" id="{A4926FF9-5424-449E-951E-3B06DDEEC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9">
              <a:extLst>
                <a:ext uri="{FF2B5EF4-FFF2-40B4-BE49-F238E27FC236}">
                  <a16:creationId xmlns:a16="http://schemas.microsoft.com/office/drawing/2014/main" id="{54097ABC-A384-48D4-8EC4-894366BAA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805BD7DE-50B7-4AF9-9A2E-DCD0383BA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083D1152-AFB5-46D8-A910-F985742A7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B20C6632-3F9A-4F89-829C-9C1D8C20A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AFA10845-299E-4DDF-9FE6-09D9216CE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2223D9A5-4EBB-4953-BA7A-E83A0C717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400416-0E3B-4E10-8844-96174E7EF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6">
              <a:extLst>
                <a:ext uri="{FF2B5EF4-FFF2-40B4-BE49-F238E27FC236}">
                  <a16:creationId xmlns:a16="http://schemas.microsoft.com/office/drawing/2014/main" id="{1D602419-BE09-4E2D-80D9-1F69B0978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8863A25A-1F03-4687-B946-165637908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8">
              <a:extLst>
                <a:ext uri="{FF2B5EF4-FFF2-40B4-BE49-F238E27FC236}">
                  <a16:creationId xmlns:a16="http://schemas.microsoft.com/office/drawing/2014/main" id="{FFBC1683-B25F-4263-9CC5-EC4DEA5E5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0" name="TextBox 320">
            <a:extLst>
              <a:ext uri="{FF2B5EF4-FFF2-40B4-BE49-F238E27FC236}">
                <a16:creationId xmlns:a16="http://schemas.microsoft.com/office/drawing/2014/main" id="{A6169B39-2EC3-4D7B-B49E-ECF34786A901}"/>
              </a:ext>
            </a:extLst>
          </p:cNvPr>
          <p:cNvSpPr txBox="1"/>
          <p:nvPr/>
        </p:nvSpPr>
        <p:spPr>
          <a:xfrm>
            <a:off x="2384733" y="3096601"/>
            <a:ext cx="1699224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1" name="TextBox 109">
            <a:extLst>
              <a:ext uri="{FF2B5EF4-FFF2-40B4-BE49-F238E27FC236}">
                <a16:creationId xmlns:a16="http://schemas.microsoft.com/office/drawing/2014/main" id="{C6DBCA0F-1E51-46BD-9F49-A41E1EB0A8DD}"/>
              </a:ext>
            </a:extLst>
          </p:cNvPr>
          <p:cNvSpPr txBox="1"/>
          <p:nvPr/>
        </p:nvSpPr>
        <p:spPr>
          <a:xfrm>
            <a:off x="5054376" y="2232920"/>
            <a:ext cx="221192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</a:t>
            </a:r>
          </a:p>
        </p:txBody>
      </p:sp>
      <p:sp>
        <p:nvSpPr>
          <p:cNvPr id="32" name="Cylinder 31">
            <a:extLst>
              <a:ext uri="{FF2B5EF4-FFF2-40B4-BE49-F238E27FC236}">
                <a16:creationId xmlns:a16="http://schemas.microsoft.com/office/drawing/2014/main" id="{1F0FC15B-C07E-4256-8D1A-4514D79770D9}"/>
              </a:ext>
            </a:extLst>
          </p:cNvPr>
          <p:cNvSpPr/>
          <p:nvPr/>
        </p:nvSpPr>
        <p:spPr>
          <a:xfrm>
            <a:off x="4884644" y="2815492"/>
            <a:ext cx="811636" cy="810864"/>
          </a:xfrm>
          <a:prstGeom prst="ca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AC5D9CA-DE59-40AA-8D4F-C352A6EF58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61875" y="2645735"/>
            <a:ext cx="1068359" cy="2985765"/>
          </a:xfrm>
          <a:prstGeom prst="bentConnector2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7B41B60-AC69-4338-9C4B-8D8C18EB06AA}"/>
              </a:ext>
            </a:extLst>
          </p:cNvPr>
          <p:cNvCxnSpPr/>
          <p:nvPr/>
        </p:nvCxnSpPr>
        <p:spPr>
          <a:xfrm flipV="1">
            <a:off x="5306674" y="3716269"/>
            <a:ext cx="0" cy="670173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B8A59B1-E2FE-47A4-9E34-05C09444D3E4}"/>
              </a:ext>
            </a:extLst>
          </p:cNvPr>
          <p:cNvCxnSpPr>
            <a:cxnSpLocks/>
          </p:cNvCxnSpPr>
          <p:nvPr/>
        </p:nvCxnSpPr>
        <p:spPr>
          <a:xfrm>
            <a:off x="5863644" y="3233973"/>
            <a:ext cx="1952438" cy="0"/>
          </a:xfrm>
          <a:prstGeom prst="straightConnector1">
            <a:avLst/>
          </a:prstGeom>
          <a:ln w="571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798C81B-7975-420F-BFA1-335D6257785F}"/>
              </a:ext>
            </a:extLst>
          </p:cNvPr>
          <p:cNvCxnSpPr>
            <a:cxnSpLocks/>
          </p:cNvCxnSpPr>
          <p:nvPr/>
        </p:nvCxnSpPr>
        <p:spPr>
          <a:xfrm flipV="1">
            <a:off x="3644643" y="3220623"/>
            <a:ext cx="1181585" cy="13350"/>
          </a:xfrm>
          <a:prstGeom prst="straightConnector1">
            <a:avLst/>
          </a:prstGeom>
          <a:ln w="57150"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aphic 8">
            <a:extLst>
              <a:ext uri="{FF2B5EF4-FFF2-40B4-BE49-F238E27FC236}">
                <a16:creationId xmlns:a16="http://schemas.microsoft.com/office/drawing/2014/main" id="{FB22DFB9-9E68-48C6-9A8C-39A9742AE960}"/>
              </a:ext>
            </a:extLst>
          </p:cNvPr>
          <p:cNvGrpSpPr/>
          <p:nvPr/>
        </p:nvGrpSpPr>
        <p:grpSpPr>
          <a:xfrm>
            <a:off x="1534629" y="2904565"/>
            <a:ext cx="761872" cy="614149"/>
            <a:chOff x="1534629" y="2953882"/>
            <a:chExt cx="736133" cy="564832"/>
          </a:xfrm>
          <a:effectLst>
            <a:outerShdw blurRad="762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F1645350-B02C-4A6A-8B87-270C395F073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801B8D-DA01-442C-9F3D-CEEFAC4881F4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16CA5C-3146-4BDC-A475-773C6165404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00333E3-22CF-42B3-ADEF-F56119AD4091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D0A535A-0825-4840-A29D-146F050CB4AC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BA28994-7D65-40F1-8727-9B2758792000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aphic 148">
            <a:extLst>
              <a:ext uri="{FF2B5EF4-FFF2-40B4-BE49-F238E27FC236}">
                <a16:creationId xmlns:a16="http://schemas.microsoft.com/office/drawing/2014/main" id="{EFC27EBB-41B0-4F73-A87C-2C9B72F72844}"/>
              </a:ext>
            </a:extLst>
          </p:cNvPr>
          <p:cNvGrpSpPr/>
          <p:nvPr/>
        </p:nvGrpSpPr>
        <p:grpSpPr>
          <a:xfrm>
            <a:off x="7884318" y="2812197"/>
            <a:ext cx="576251" cy="784341"/>
            <a:chOff x="9459947" y="2751678"/>
            <a:chExt cx="563503" cy="766990"/>
          </a:xfrm>
          <a:effectLst>
            <a:outerShdw blurRad="63500" dist="889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53F682-2A84-4AD6-8C5F-5C9D6F824CD6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52E2A2-246D-4D53-8CFD-8031D584AF8E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A7848B6-CDAC-4F72-8084-CE732CE7C383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11C8CC2-AE21-4FC4-9779-2DC358E589B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DB21BB6C-38F3-498D-85C2-E1F0337DA7E9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3" name="Graphic 122">
            <a:extLst>
              <a:ext uri="{FF2B5EF4-FFF2-40B4-BE49-F238E27FC236}">
                <a16:creationId xmlns:a16="http://schemas.microsoft.com/office/drawing/2014/main" id="{4493B484-FAEE-4AF3-8BE4-F72484B74DDF}"/>
              </a:ext>
            </a:extLst>
          </p:cNvPr>
          <p:cNvGrpSpPr/>
          <p:nvPr/>
        </p:nvGrpSpPr>
        <p:grpSpPr>
          <a:xfrm>
            <a:off x="4356524" y="2186718"/>
            <a:ext cx="439774" cy="505336"/>
            <a:chOff x="4356524" y="2186718"/>
            <a:chExt cx="439774" cy="5053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BDC0EFA0-0C6C-4A6F-8D99-6E737787776A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AEEFF5-567B-4C9E-8BC8-1A59D69E783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66FC9FD-DF75-4C3A-84BB-87923AE9D555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6F940BB-8C72-4CE3-9F6C-43C139FDAD23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02E0BF91-48C6-452A-997F-49D494D3657D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1E32358-C2E9-41BD-940F-F5FA7E83DC25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815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A98073-778D-42F6-AFDE-E7F939681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of Synapse Link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83E09C-AE86-4C7E-9D09-09B763F6E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737874"/>
            <a:ext cx="6172200" cy="3372726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FEACF-17B0-4DBB-A006-55BBC6002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Power Apps </a:t>
            </a:r>
            <a:br>
              <a:rPr lang="en-US" sz="2400" dirty="0"/>
            </a:br>
            <a:r>
              <a:rPr lang="en-US" sz="2400" dirty="0"/>
              <a:t>Administration Page</a:t>
            </a:r>
          </a:p>
          <a:p>
            <a:r>
              <a:rPr lang="en-US" sz="20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Https://make.PowerApps.Com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1806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E181-61EF-44A3-BF81-23C42A033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Synapse Link	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74B04D-3B3A-46A9-87EF-E06C4B1B5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63608-5CCA-48AC-B6FB-709F1EEEDBD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Storage account and Synapse workspace:</a:t>
            </a:r>
          </a:p>
          <a:p>
            <a:r>
              <a:rPr lang="en-US" sz="2400" dirty="0"/>
              <a:t>If you already have a Synapse Workspace, click the checkbox to connect to the existing workspace.</a:t>
            </a:r>
          </a:p>
        </p:txBody>
      </p:sp>
    </p:spTree>
    <p:extLst>
      <p:ext uri="{BB962C8B-B14F-4D97-AF65-F5344CB8AC3E}">
        <p14:creationId xmlns:p14="http://schemas.microsoft.com/office/powerpoint/2010/main" val="359008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EEBE-7D47-4020-BC19-72845AE5A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Choose Tables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A43F24-883B-41B7-BADB-F7B489015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1000438"/>
            <a:ext cx="6172200" cy="484759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04312-0BC4-4DF6-AB23-AF4F3E0BEBD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Choose the tables you want to sync to the Azure data lake – (you can add more later.)</a:t>
            </a:r>
          </a:p>
        </p:txBody>
      </p:sp>
    </p:spTree>
    <p:extLst>
      <p:ext uri="{BB962C8B-B14F-4D97-AF65-F5344CB8AC3E}">
        <p14:creationId xmlns:p14="http://schemas.microsoft.com/office/powerpoint/2010/main" val="1930749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031535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19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graphicEl>
                                              <a:dgm id="{502AFF02-4623-4A95-B257-31495EBE9D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">
                                            <p:graphicEl>
                                              <a:dgm id="{25472EB6-6F37-4876-A355-1CE2E776EA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>
                                            <p:graphicEl>
                                              <a:dgm id="{DFA28DB1-368A-4DBB-9170-7B7324BF27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>
                                            <p:graphicEl>
                                              <a:dgm id="{B61CF21A-4AE1-48BB-8797-CD0A485D42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>
                                            <p:graphicEl>
                                              <a:dgm id="{3F7A1910-0AA1-402A-93F9-941D6603D0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>
                                            <p:graphicEl>
                                              <a:dgm id="{AE063AFC-74EE-4267-B1CA-F287991EA1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7" grpId="0" uiExpand="1">
        <p:bldSub>
          <a:bldDgm bld="lvlAtOnc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7E81A-4AB6-4431-950D-8DE731A16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6208883" cy="1023063"/>
          </a:xfrm>
        </p:spPr>
        <p:txBody>
          <a:bodyPr/>
          <a:lstStyle/>
          <a:p>
            <a:r>
              <a:rPr lang="en-US" dirty="0"/>
              <a:t>Open Synapse Workspace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51C5867-E6BD-4BEF-8D7A-D29C609CA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486" y="2037639"/>
            <a:ext cx="5303137" cy="416504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BABF0-DE85-4EA6-B040-7DFCCACF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5ADA0F-D262-45DF-AB9F-5F2C12A7E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3" y="2057400"/>
            <a:ext cx="5452570" cy="4145282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40A81AD2-51AD-4162-A1CE-F5BAD32DC954}"/>
              </a:ext>
            </a:extLst>
          </p:cNvPr>
          <p:cNvCxnSpPr>
            <a:cxnSpLocks/>
          </p:cNvCxnSpPr>
          <p:nvPr/>
        </p:nvCxnSpPr>
        <p:spPr>
          <a:xfrm>
            <a:off x="5289578" y="2365959"/>
            <a:ext cx="1450366" cy="828002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84A54-4162-491D-AA3B-67F6CC0DE0F8}"/>
              </a:ext>
            </a:extLst>
          </p:cNvPr>
          <p:cNvSpPr/>
          <p:nvPr/>
        </p:nvSpPr>
        <p:spPr>
          <a:xfrm>
            <a:off x="3763813" y="2140434"/>
            <a:ext cx="1906708" cy="512556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063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aphic 148">
            <a:extLst>
              <a:ext uri="{FF2B5EF4-FFF2-40B4-BE49-F238E27FC236}">
                <a16:creationId xmlns:a16="http://schemas.microsoft.com/office/drawing/2014/main" id="{D2586744-3DD3-4C09-8533-5A7EA829C5F3}"/>
              </a:ext>
            </a:extLst>
          </p:cNvPr>
          <p:cNvGrpSpPr/>
          <p:nvPr/>
        </p:nvGrpSpPr>
        <p:grpSpPr>
          <a:xfrm>
            <a:off x="10407649" y="4621596"/>
            <a:ext cx="1060277" cy="1326323"/>
            <a:chOff x="9459947" y="2751678"/>
            <a:chExt cx="563503" cy="76699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CDF96FF-D027-4666-B10A-574B6250CD1F}"/>
                </a:ext>
              </a:extLst>
            </p:cNvPr>
            <p:cNvSpPr/>
            <p:nvPr/>
          </p:nvSpPr>
          <p:spPr>
            <a:xfrm>
              <a:off x="9773004" y="2751678"/>
              <a:ext cx="250446" cy="751338"/>
            </a:xfrm>
            <a:custGeom>
              <a:avLst/>
              <a:gdLst>
                <a:gd name="connsiteX0" fmla="*/ 250446 w 250446"/>
                <a:gd name="connsiteY0" fmla="*/ 0 h 751338"/>
                <a:gd name="connsiteX1" fmla="*/ 250446 w 250446"/>
                <a:gd name="connsiteY1" fmla="*/ 751338 h 751338"/>
                <a:gd name="connsiteX2" fmla="*/ 0 w 250446"/>
                <a:gd name="connsiteY2" fmla="*/ 751338 h 751338"/>
                <a:gd name="connsiteX3" fmla="*/ 0 w 250446"/>
                <a:gd name="connsiteY3" fmla="*/ 0 h 751338"/>
                <a:gd name="connsiteX4" fmla="*/ 250446 w 250446"/>
                <a:gd name="connsiteY4" fmla="*/ 0 h 75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446" h="751338">
                  <a:moveTo>
                    <a:pt x="250446" y="0"/>
                  </a:moveTo>
                  <a:lnTo>
                    <a:pt x="250446" y="751338"/>
                  </a:lnTo>
                  <a:lnTo>
                    <a:pt x="0" y="751338"/>
                  </a:lnTo>
                  <a:lnTo>
                    <a:pt x="0" y="0"/>
                  </a:lnTo>
                  <a:lnTo>
                    <a:pt x="250446" y="0"/>
                  </a:lnTo>
                  <a:close/>
                </a:path>
              </a:pathLst>
            </a:custGeom>
            <a:solidFill>
              <a:srgbClr val="E6AD10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8C1D0-866F-45AE-9461-2E6FE600D76F}"/>
                </a:ext>
              </a:extLst>
            </p:cNvPr>
            <p:cNvSpPr/>
            <p:nvPr/>
          </p:nvSpPr>
          <p:spPr>
            <a:xfrm>
              <a:off x="9616476" y="2942643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1324C9E-FAE3-4F5E-953E-85495CBC218B}"/>
                </a:ext>
              </a:extLst>
            </p:cNvPr>
            <p:cNvSpPr/>
            <p:nvPr/>
          </p:nvSpPr>
          <p:spPr>
            <a:xfrm>
              <a:off x="9616476" y="2955165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000000">
                <a:alpha val="18000"/>
              </a:srgb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4A2BD40-F815-4E10-A1CE-EF66BDDC7661}"/>
                </a:ext>
              </a:extLst>
            </p:cNvPr>
            <p:cNvSpPr/>
            <p:nvPr/>
          </p:nvSpPr>
          <p:spPr>
            <a:xfrm>
              <a:off x="9616476" y="2939512"/>
              <a:ext cx="250446" cy="563503"/>
            </a:xfrm>
            <a:custGeom>
              <a:avLst/>
              <a:gdLst>
                <a:gd name="connsiteX0" fmla="*/ 250446 w 250446"/>
                <a:gd name="connsiteY0" fmla="*/ 31306 h 563503"/>
                <a:gd name="connsiteX1" fmla="*/ 250446 w 250446"/>
                <a:gd name="connsiteY1" fmla="*/ 563504 h 563503"/>
                <a:gd name="connsiteX2" fmla="*/ 0 w 250446"/>
                <a:gd name="connsiteY2" fmla="*/ 563504 h 563503"/>
                <a:gd name="connsiteX3" fmla="*/ 0 w 250446"/>
                <a:gd name="connsiteY3" fmla="*/ 0 h 563503"/>
                <a:gd name="connsiteX4" fmla="*/ 219140 w 250446"/>
                <a:gd name="connsiteY4" fmla="*/ 0 h 563503"/>
                <a:gd name="connsiteX5" fmla="*/ 250446 w 250446"/>
                <a:gd name="connsiteY5" fmla="*/ 31306 h 56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563503">
                  <a:moveTo>
                    <a:pt x="250446" y="31306"/>
                  </a:moveTo>
                  <a:lnTo>
                    <a:pt x="250446" y="563504"/>
                  </a:lnTo>
                  <a:lnTo>
                    <a:pt x="0" y="563504"/>
                  </a:lnTo>
                  <a:lnTo>
                    <a:pt x="0" y="0"/>
                  </a:lnTo>
                  <a:lnTo>
                    <a:pt x="219140" y="0"/>
                  </a:lnTo>
                  <a:cubicBezTo>
                    <a:pt x="236430" y="0"/>
                    <a:pt x="250446" y="14016"/>
                    <a:pt x="250446" y="31306"/>
                  </a:cubicBezTo>
                  <a:close/>
                </a:path>
              </a:pathLst>
            </a:custGeom>
            <a:solidFill>
              <a:srgbClr val="F6D751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84446D1-2E1D-4FC7-9AB7-D258C818B911}"/>
                </a:ext>
              </a:extLst>
            </p:cNvPr>
            <p:cNvSpPr/>
            <p:nvPr/>
          </p:nvSpPr>
          <p:spPr>
            <a:xfrm>
              <a:off x="9459947" y="3127347"/>
              <a:ext cx="250446" cy="375669"/>
            </a:xfrm>
            <a:custGeom>
              <a:avLst/>
              <a:gdLst>
                <a:gd name="connsiteX0" fmla="*/ 0 w 250446"/>
                <a:gd name="connsiteY0" fmla="*/ 0 h 375669"/>
                <a:gd name="connsiteX1" fmla="*/ 0 w 250446"/>
                <a:gd name="connsiteY1" fmla="*/ 375669 h 375669"/>
                <a:gd name="connsiteX2" fmla="*/ 250446 w 250446"/>
                <a:gd name="connsiteY2" fmla="*/ 375669 h 375669"/>
                <a:gd name="connsiteX3" fmla="*/ 250446 w 250446"/>
                <a:gd name="connsiteY3" fmla="*/ 31306 h 375669"/>
                <a:gd name="connsiteX4" fmla="*/ 219140 w 250446"/>
                <a:gd name="connsiteY4" fmla="*/ 0 h 375669"/>
                <a:gd name="connsiteX5" fmla="*/ 0 w 250446"/>
                <a:gd name="connsiteY5" fmla="*/ 0 h 37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446" h="375669">
                  <a:moveTo>
                    <a:pt x="0" y="0"/>
                  </a:moveTo>
                  <a:lnTo>
                    <a:pt x="0" y="375669"/>
                  </a:lnTo>
                  <a:lnTo>
                    <a:pt x="250446" y="375669"/>
                  </a:lnTo>
                  <a:lnTo>
                    <a:pt x="250446" y="31306"/>
                  </a:lnTo>
                  <a:cubicBezTo>
                    <a:pt x="250446" y="14016"/>
                    <a:pt x="236430" y="0"/>
                    <a:pt x="2191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E589"/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4F89FE-801A-48AD-BDC3-6D2F826D8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companion Serverless SQL Database for Views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2D98B1-DE12-4753-9E52-79A12E7B6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223781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ServerlessSQL</a:t>
            </a:r>
            <a:r>
              <a:rPr lang="en-US" dirty="0"/>
              <a:t> DB auto-created by the Synapse Link is read-only.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Although you could point </a:t>
            </a:r>
            <a:r>
              <a:rPr lang="en-US" dirty="0" err="1"/>
              <a:t>PowerBI</a:t>
            </a:r>
            <a:r>
              <a:rPr lang="en-US" dirty="0"/>
              <a:t> directly to it, creating a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err="1"/>
              <a:t>ServerlessSQL</a:t>
            </a:r>
            <a:r>
              <a:rPr lang="en-US" dirty="0"/>
              <a:t> DB to hold your own configured views for reports give you flexibility to create a simpler and ‘cleaner’ data source.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0E36F-C581-4405-BC13-6509D0D2C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51" y="801044"/>
            <a:ext cx="6218436" cy="2841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A0AC67-8351-47E0-8D3B-A4C700743FAD}"/>
              </a:ext>
            </a:extLst>
          </p:cNvPr>
          <p:cNvSpPr/>
          <p:nvPr/>
        </p:nvSpPr>
        <p:spPr bwMode="auto">
          <a:xfrm>
            <a:off x="299222" y="4922858"/>
            <a:ext cx="3093666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F95440-F5B7-426D-B244-B30599D1027A}"/>
              </a:ext>
            </a:extLst>
          </p:cNvPr>
          <p:cNvSpPr/>
          <p:nvPr/>
        </p:nvSpPr>
        <p:spPr bwMode="auto">
          <a:xfrm>
            <a:off x="6631314" y="4563595"/>
            <a:ext cx="3331738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607DA-4BBE-4F19-ACC5-B043FA0CD8D0}"/>
              </a:ext>
            </a:extLst>
          </p:cNvPr>
          <p:cNvSpPr/>
          <p:nvPr/>
        </p:nvSpPr>
        <p:spPr bwMode="auto">
          <a:xfrm>
            <a:off x="3761017" y="4922858"/>
            <a:ext cx="2393900" cy="9144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6" name="TextBox 226">
            <a:extLst>
              <a:ext uri="{FF2B5EF4-FFF2-40B4-BE49-F238E27FC236}">
                <a16:creationId xmlns:a16="http://schemas.microsoft.com/office/drawing/2014/main" id="{4EAF2438-F80B-4469-8069-9A02AA55F3DC}"/>
              </a:ext>
            </a:extLst>
          </p:cNvPr>
          <p:cNvSpPr txBox="1"/>
          <p:nvPr/>
        </p:nvSpPr>
        <p:spPr>
          <a:xfrm>
            <a:off x="4554032" y="5127044"/>
            <a:ext cx="1482454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E41C51-3473-48D9-97B2-AB337F587166}"/>
              </a:ext>
            </a:extLst>
          </p:cNvPr>
          <p:cNvGrpSpPr/>
          <p:nvPr/>
        </p:nvGrpSpPr>
        <p:grpSpPr>
          <a:xfrm>
            <a:off x="3953446" y="5166432"/>
            <a:ext cx="479602" cy="419822"/>
            <a:chOff x="6560437" y="5493393"/>
            <a:chExt cx="479602" cy="419822"/>
          </a:xfrm>
        </p:grpSpPr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F5C48EBB-7B1E-4541-A92F-2A26A0E4A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3AA51B9-C343-4A05-BD21-F1F7362F1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D587F53D-58CA-4021-A8B9-B7BF082E1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E99FA9C9-2CBF-440B-BDC9-5386D909E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DBDE4590-520E-4832-AA62-32EF2E9B53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B3A53558-3770-487D-A3C1-AA488BD35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3E0A39F4-8878-4AA9-8229-C7E0B2758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8">
              <a:extLst>
                <a:ext uri="{FF2B5EF4-FFF2-40B4-BE49-F238E27FC236}">
                  <a16:creationId xmlns:a16="http://schemas.microsoft.com/office/drawing/2014/main" id="{3B62412C-4052-4C6D-AB1D-F02D1043E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29">
              <a:extLst>
                <a:ext uri="{FF2B5EF4-FFF2-40B4-BE49-F238E27FC236}">
                  <a16:creationId xmlns:a16="http://schemas.microsoft.com/office/drawing/2014/main" id="{B4E8FCC1-B793-41C9-ADE0-F87CC67B4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0">
              <a:extLst>
                <a:ext uri="{FF2B5EF4-FFF2-40B4-BE49-F238E27FC236}">
                  <a16:creationId xmlns:a16="http://schemas.microsoft.com/office/drawing/2014/main" id="{BF4BAD7E-47E3-4D2E-93BD-58EF474BA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1">
              <a:extLst>
                <a:ext uri="{FF2B5EF4-FFF2-40B4-BE49-F238E27FC236}">
                  <a16:creationId xmlns:a16="http://schemas.microsoft.com/office/drawing/2014/main" id="{008A9D7A-3D33-49AB-AF1D-B9CB93A78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CC47DDE4-4E88-4A20-A698-292402FB8C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08FF3D44-9C9A-4A68-B1AF-DD5CDA4A2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594D2FCD-88BB-4DF0-88CB-05EF44D69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263C36CE-A33C-4DC5-AFB2-2C70A2DC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917A1BD8-0B97-4C85-BCB2-2F63DF5EF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2E7138D6-8CE2-4905-AA90-686E029A9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AB1B64CC-BB21-43C1-BE2A-D68B0C527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6" name="TextBox 320">
            <a:extLst>
              <a:ext uri="{FF2B5EF4-FFF2-40B4-BE49-F238E27FC236}">
                <a16:creationId xmlns:a16="http://schemas.microsoft.com/office/drawing/2014/main" id="{C6BE35B2-E709-42A1-BAE7-9D926C4CFD47}"/>
              </a:ext>
            </a:extLst>
          </p:cNvPr>
          <p:cNvSpPr txBox="1"/>
          <p:nvPr/>
        </p:nvSpPr>
        <p:spPr>
          <a:xfrm>
            <a:off x="1270856" y="5127044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7" name="TextBox 109">
            <a:extLst>
              <a:ext uri="{FF2B5EF4-FFF2-40B4-BE49-F238E27FC236}">
                <a16:creationId xmlns:a16="http://schemas.microsoft.com/office/drawing/2014/main" id="{15CAEC01-7517-43C5-8FA5-66BE271829AE}"/>
              </a:ext>
            </a:extLst>
          </p:cNvPr>
          <p:cNvSpPr txBox="1"/>
          <p:nvPr/>
        </p:nvSpPr>
        <p:spPr>
          <a:xfrm>
            <a:off x="7326030" y="4667799"/>
            <a:ext cx="2801975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Cylinder 37">
            <a:extLst>
              <a:ext uri="{FF2B5EF4-FFF2-40B4-BE49-F238E27FC236}">
                <a16:creationId xmlns:a16="http://schemas.microsoft.com/office/drawing/2014/main" id="{AC790F4A-E70D-4A51-BF27-ED6B97A971DA}"/>
              </a:ext>
            </a:extLst>
          </p:cNvPr>
          <p:cNvSpPr/>
          <p:nvPr/>
        </p:nvSpPr>
        <p:spPr>
          <a:xfrm>
            <a:off x="6914459" y="5271224"/>
            <a:ext cx="1211962" cy="869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FA1AFEF8-41A2-41ED-AD43-0C447899DB6E}"/>
              </a:ext>
            </a:extLst>
          </p:cNvPr>
          <p:cNvSpPr/>
          <p:nvPr/>
        </p:nvSpPr>
        <p:spPr>
          <a:xfrm>
            <a:off x="8533652" y="5215201"/>
            <a:ext cx="1150098" cy="9179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4B043273-9E6E-42A5-9B9E-F4C64F833FE6}"/>
              </a:ext>
            </a:extLst>
          </p:cNvPr>
          <p:cNvCxnSpPr>
            <a:cxnSpLocks/>
            <a:stCxn id="36" idx="3"/>
            <a:endCxn id="14" idx="1"/>
          </p:cNvCxnSpPr>
          <p:nvPr/>
        </p:nvCxnSpPr>
        <p:spPr>
          <a:xfrm>
            <a:off x="3423612" y="5376343"/>
            <a:ext cx="337405" cy="3715"/>
          </a:xfrm>
          <a:prstGeom prst="bentConnector3">
            <a:avLst>
              <a:gd name="adj1" fmla="val 50000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B5E5A89-0F09-46DE-AD6C-3E2025CAD992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 flipV="1">
            <a:off x="6154917" y="5376343"/>
            <a:ext cx="476397" cy="3715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34C31CC-A1AB-4D07-96C9-C6EA13524DCA}"/>
              </a:ext>
            </a:extLst>
          </p:cNvPr>
          <p:cNvCxnSpPr>
            <a:cxnSpLocks/>
            <a:stCxn id="38" idx="4"/>
            <a:endCxn id="39" idx="2"/>
          </p:cNvCxnSpPr>
          <p:nvPr/>
        </p:nvCxnSpPr>
        <p:spPr>
          <a:xfrm flipV="1">
            <a:off x="8126421" y="5674172"/>
            <a:ext cx="407231" cy="3195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4646141-77A5-488A-8158-FF2B429C6E9D}"/>
              </a:ext>
            </a:extLst>
          </p:cNvPr>
          <p:cNvCxnSpPr>
            <a:cxnSpLocks/>
            <a:stCxn id="39" idx="4"/>
          </p:cNvCxnSpPr>
          <p:nvPr/>
        </p:nvCxnSpPr>
        <p:spPr>
          <a:xfrm>
            <a:off x="9683750" y="5674172"/>
            <a:ext cx="965529" cy="13682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aphic 8">
            <a:extLst>
              <a:ext uri="{FF2B5EF4-FFF2-40B4-BE49-F238E27FC236}">
                <a16:creationId xmlns:a16="http://schemas.microsoft.com/office/drawing/2014/main" id="{689FBBF0-6C7E-447D-BAFC-B891BE48B73D}"/>
              </a:ext>
            </a:extLst>
          </p:cNvPr>
          <p:cNvGrpSpPr/>
          <p:nvPr/>
        </p:nvGrpSpPr>
        <p:grpSpPr>
          <a:xfrm>
            <a:off x="362248" y="5093927"/>
            <a:ext cx="736133" cy="564832"/>
            <a:chOff x="1534629" y="2953882"/>
            <a:chExt cx="736133" cy="56483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92C08C2-0C73-40B6-84D8-7B06700D800A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7638B9-DBA8-46B7-AC36-DAE9E59ADC7E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B88C388-2A34-468D-B90B-A09F5BA7EACC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EEBB57-CAE9-476E-AAF4-03941D014678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2F7B65E-FF64-421C-9BC0-F71CC9A2E04E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29F2D48-514C-4F3E-916C-BF0F21DDC4E8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2" name="Graphic 122">
            <a:extLst>
              <a:ext uri="{FF2B5EF4-FFF2-40B4-BE49-F238E27FC236}">
                <a16:creationId xmlns:a16="http://schemas.microsoft.com/office/drawing/2014/main" id="{4B925962-17D3-4D16-BDA3-699CDF9010B9}"/>
              </a:ext>
            </a:extLst>
          </p:cNvPr>
          <p:cNvGrpSpPr/>
          <p:nvPr/>
        </p:nvGrpSpPr>
        <p:grpSpPr>
          <a:xfrm>
            <a:off x="6727281" y="4602546"/>
            <a:ext cx="534704" cy="644283"/>
            <a:chOff x="4356524" y="2186718"/>
            <a:chExt cx="439774" cy="505336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CCC4238-B4D2-49EF-AEF4-DDE048760F2D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6CB3BE8-6664-4D37-A104-47076051E640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A8BDF06-D69A-49F9-9054-AAA4D7DCF13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04CE91-ADF0-42FB-924A-2708B98FB1C7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8B6E4FCF-F31D-4F30-B50B-0817D6344232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9B224B20-BE47-404F-B743-94A75340A044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6259383-D593-4332-ABFB-11A170FB9628}"/>
              </a:ext>
            </a:extLst>
          </p:cNvPr>
          <p:cNvSpPr/>
          <p:nvPr/>
        </p:nvSpPr>
        <p:spPr>
          <a:xfrm>
            <a:off x="185271" y="4350871"/>
            <a:ext cx="11534588" cy="1996141"/>
          </a:xfrm>
          <a:custGeom>
            <a:avLst/>
            <a:gdLst>
              <a:gd name="connsiteX0" fmla="*/ 0 w 11534588"/>
              <a:gd name="connsiteY0" fmla="*/ 0 h 1996141"/>
              <a:gd name="connsiteX1" fmla="*/ 11534588 w 11534588"/>
              <a:gd name="connsiteY1" fmla="*/ 0 h 1996141"/>
              <a:gd name="connsiteX2" fmla="*/ 11534588 w 11534588"/>
              <a:gd name="connsiteY2" fmla="*/ 1996141 h 1996141"/>
              <a:gd name="connsiteX3" fmla="*/ 9182318 w 11534588"/>
              <a:gd name="connsiteY3" fmla="*/ 1996141 h 1996141"/>
              <a:gd name="connsiteX4" fmla="*/ 9210393 w 11534588"/>
              <a:gd name="connsiteY4" fmla="*/ 1913464 h 1996141"/>
              <a:gd name="connsiteX5" fmla="*/ 9475394 w 11534588"/>
              <a:gd name="connsiteY5" fmla="*/ 1886438 h 1996141"/>
              <a:gd name="connsiteX6" fmla="*/ 9553228 w 11534588"/>
              <a:gd name="connsiteY6" fmla="*/ 1663226 h 1996141"/>
              <a:gd name="connsiteX7" fmla="*/ 9770652 w 11534588"/>
              <a:gd name="connsiteY7" fmla="*/ 1402731 h 1996141"/>
              <a:gd name="connsiteX8" fmla="*/ 9724239 w 11534588"/>
              <a:gd name="connsiteY8" fmla="*/ 1105141 h 1996141"/>
              <a:gd name="connsiteX9" fmla="*/ 9730592 w 11534588"/>
              <a:gd name="connsiteY9" fmla="*/ 910507 h 1996141"/>
              <a:gd name="connsiteX10" fmla="*/ 9636012 w 11534588"/>
              <a:gd name="connsiteY10" fmla="*/ 756963 h 1996141"/>
              <a:gd name="connsiteX11" fmla="*/ 9589241 w 11534588"/>
              <a:gd name="connsiteY11" fmla="*/ 731344 h 1996141"/>
              <a:gd name="connsiteX12" fmla="*/ 9588639 w 11534588"/>
              <a:gd name="connsiteY12" fmla="*/ 731014 h 1996141"/>
              <a:gd name="connsiteX13" fmla="*/ 9478028 w 11534588"/>
              <a:gd name="connsiteY13" fmla="*/ 546071 h 1996141"/>
              <a:gd name="connsiteX14" fmla="*/ 9419408 w 11534588"/>
              <a:gd name="connsiteY14" fmla="*/ 526515 h 1996141"/>
              <a:gd name="connsiteX15" fmla="*/ 9259907 w 11534588"/>
              <a:gd name="connsiteY15" fmla="*/ 613863 h 1996141"/>
              <a:gd name="connsiteX16" fmla="*/ 9258052 w 11534588"/>
              <a:gd name="connsiteY16" fmla="*/ 611394 h 1996141"/>
              <a:gd name="connsiteX17" fmla="*/ 9228047 w 11534588"/>
              <a:gd name="connsiteY17" fmla="*/ 571443 h 1996141"/>
              <a:gd name="connsiteX18" fmla="*/ 9101681 w 11534588"/>
              <a:gd name="connsiteY18" fmla="*/ 527524 h 1996141"/>
              <a:gd name="connsiteX19" fmla="*/ 8996771 w 11534588"/>
              <a:gd name="connsiteY19" fmla="*/ 604274 h 1996141"/>
              <a:gd name="connsiteX20" fmla="*/ 8975562 w 11534588"/>
              <a:gd name="connsiteY20" fmla="*/ 646924 h 1996141"/>
              <a:gd name="connsiteX21" fmla="*/ 8974101 w 11534588"/>
              <a:gd name="connsiteY21" fmla="*/ 649860 h 1996141"/>
              <a:gd name="connsiteX22" fmla="*/ 8675325 w 11534588"/>
              <a:gd name="connsiteY22" fmla="*/ 662030 h 1996141"/>
              <a:gd name="connsiteX23" fmla="*/ 8646749 w 11534588"/>
              <a:gd name="connsiteY23" fmla="*/ 716739 h 1996141"/>
              <a:gd name="connsiteX24" fmla="*/ 8646686 w 11534588"/>
              <a:gd name="connsiteY24" fmla="*/ 716858 h 1996141"/>
              <a:gd name="connsiteX25" fmla="*/ 8321945 w 11534588"/>
              <a:gd name="connsiteY25" fmla="*/ 781395 h 1996141"/>
              <a:gd name="connsiteX26" fmla="*/ 8255191 w 11534588"/>
              <a:gd name="connsiteY26" fmla="*/ 1063882 h 1996141"/>
              <a:gd name="connsiteX27" fmla="*/ 8253757 w 11534588"/>
              <a:gd name="connsiteY27" fmla="*/ 1069068 h 1996141"/>
              <a:gd name="connsiteX28" fmla="*/ 8103901 w 11534588"/>
              <a:gd name="connsiteY28" fmla="*/ 1265783 h 1996141"/>
              <a:gd name="connsiteX29" fmla="*/ 8185958 w 11534588"/>
              <a:gd name="connsiteY29" fmla="*/ 1487102 h 1996141"/>
              <a:gd name="connsiteX30" fmla="*/ 8147099 w 11534588"/>
              <a:gd name="connsiteY30" fmla="*/ 1702819 h 1996141"/>
              <a:gd name="connsiteX31" fmla="*/ 8328957 w 11534588"/>
              <a:gd name="connsiteY31" fmla="*/ 1862629 h 1996141"/>
              <a:gd name="connsiteX32" fmla="*/ 8408556 w 11534588"/>
              <a:gd name="connsiteY32" fmla="*/ 1983143 h 1996141"/>
              <a:gd name="connsiteX33" fmla="*/ 8424579 w 11534588"/>
              <a:gd name="connsiteY33" fmla="*/ 1996141 h 1996141"/>
              <a:gd name="connsiteX34" fmla="*/ 0 w 11534588"/>
              <a:gd name="connsiteY34" fmla="*/ 1996141 h 1996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534588" h="1996141">
                <a:moveTo>
                  <a:pt x="0" y="0"/>
                </a:moveTo>
                <a:lnTo>
                  <a:pt x="11534588" y="0"/>
                </a:lnTo>
                <a:lnTo>
                  <a:pt x="11534588" y="1996141"/>
                </a:lnTo>
                <a:lnTo>
                  <a:pt x="9182318" y="1996141"/>
                </a:lnTo>
                <a:lnTo>
                  <a:pt x="9210393" y="1913464"/>
                </a:lnTo>
                <a:cubicBezTo>
                  <a:pt x="9293651" y="1982506"/>
                  <a:pt x="9401047" y="1971566"/>
                  <a:pt x="9475394" y="1886438"/>
                </a:cubicBezTo>
                <a:cubicBezTo>
                  <a:pt x="9524326" y="1830417"/>
                  <a:pt x="9552724" y="1749036"/>
                  <a:pt x="9553228" y="1663226"/>
                </a:cubicBezTo>
                <a:cubicBezTo>
                  <a:pt x="9658763" y="1643165"/>
                  <a:pt x="9744695" y="1540208"/>
                  <a:pt x="9770652" y="1402731"/>
                </a:cubicBezTo>
                <a:cubicBezTo>
                  <a:pt x="9790179" y="1299320"/>
                  <a:pt x="9773093" y="1189701"/>
                  <a:pt x="9724239" y="1105141"/>
                </a:cubicBezTo>
                <a:cubicBezTo>
                  <a:pt x="9744113" y="1043480"/>
                  <a:pt x="9746361" y="974250"/>
                  <a:pt x="9730592" y="910507"/>
                </a:cubicBezTo>
                <a:cubicBezTo>
                  <a:pt x="9714320" y="844645"/>
                  <a:pt x="9680265" y="790281"/>
                  <a:pt x="9636012" y="756963"/>
                </a:cubicBezTo>
                <a:lnTo>
                  <a:pt x="9589241" y="731344"/>
                </a:lnTo>
                <a:lnTo>
                  <a:pt x="9588639" y="731014"/>
                </a:lnTo>
                <a:cubicBezTo>
                  <a:pt x="9577481" y="648649"/>
                  <a:pt x="9535949" y="579229"/>
                  <a:pt x="9478028" y="546071"/>
                </a:cubicBezTo>
                <a:cubicBezTo>
                  <a:pt x="9459025" y="535189"/>
                  <a:pt x="9439237" y="528747"/>
                  <a:pt x="9419408" y="526515"/>
                </a:cubicBezTo>
                <a:cubicBezTo>
                  <a:pt x="9359921" y="519818"/>
                  <a:pt x="9300063" y="551011"/>
                  <a:pt x="9259907" y="613863"/>
                </a:cubicBezTo>
                <a:lnTo>
                  <a:pt x="9258052" y="611394"/>
                </a:lnTo>
                <a:lnTo>
                  <a:pt x="9228047" y="571443"/>
                </a:lnTo>
                <a:cubicBezTo>
                  <a:pt x="9192528" y="535373"/>
                  <a:pt x="9147126" y="518950"/>
                  <a:pt x="9101681" y="527524"/>
                </a:cubicBezTo>
                <a:cubicBezTo>
                  <a:pt x="9060391" y="535302"/>
                  <a:pt x="9023242" y="562988"/>
                  <a:pt x="8996771" y="604274"/>
                </a:cubicBezTo>
                <a:lnTo>
                  <a:pt x="8975562" y="646924"/>
                </a:lnTo>
                <a:lnTo>
                  <a:pt x="8974101" y="649860"/>
                </a:lnTo>
                <a:cubicBezTo>
                  <a:pt x="8887928" y="536920"/>
                  <a:pt x="8751506" y="548508"/>
                  <a:pt x="8675325" y="662030"/>
                </a:cubicBezTo>
                <a:lnTo>
                  <a:pt x="8646749" y="716739"/>
                </a:lnTo>
                <a:lnTo>
                  <a:pt x="8646686" y="716858"/>
                </a:lnTo>
                <a:cubicBezTo>
                  <a:pt x="8540492" y="634152"/>
                  <a:pt x="8405319" y="660989"/>
                  <a:pt x="8321945" y="781395"/>
                </a:cubicBezTo>
                <a:cubicBezTo>
                  <a:pt x="8269177" y="857628"/>
                  <a:pt x="8244691" y="961191"/>
                  <a:pt x="8255191" y="1063882"/>
                </a:cubicBezTo>
                <a:cubicBezTo>
                  <a:pt x="8254726" y="1065624"/>
                  <a:pt x="8254222" y="1067327"/>
                  <a:pt x="8253757" y="1069068"/>
                </a:cubicBezTo>
                <a:cubicBezTo>
                  <a:pt x="8175575" y="1079818"/>
                  <a:pt x="8113354" y="1161502"/>
                  <a:pt x="8103901" y="1265783"/>
                </a:cubicBezTo>
                <a:cubicBezTo>
                  <a:pt x="8095842" y="1354848"/>
                  <a:pt x="8128076" y="1441794"/>
                  <a:pt x="8185958" y="1487102"/>
                </a:cubicBezTo>
                <a:cubicBezTo>
                  <a:pt x="8145162" y="1544864"/>
                  <a:pt x="8130401" y="1626851"/>
                  <a:pt x="8147099" y="1702819"/>
                </a:cubicBezTo>
                <a:cubicBezTo>
                  <a:pt x="8170151" y="1807820"/>
                  <a:pt x="8247055" y="1875385"/>
                  <a:pt x="8328957" y="1862629"/>
                </a:cubicBezTo>
                <a:cubicBezTo>
                  <a:pt x="8349800" y="1911146"/>
                  <a:pt x="8377095" y="1951581"/>
                  <a:pt x="8408556" y="1983143"/>
                </a:cubicBezTo>
                <a:lnTo>
                  <a:pt x="8424579" y="1996141"/>
                </a:lnTo>
                <a:lnTo>
                  <a:pt x="0" y="1996141"/>
                </a:lnTo>
                <a:close/>
              </a:path>
            </a:pathLst>
          </a:custGeom>
          <a:solidFill>
            <a:srgbClr val="0D0D0D">
              <a:alpha val="40000"/>
            </a:srgbClr>
          </a:solidFill>
          <a:ln>
            <a:solidFill>
              <a:srgbClr val="2F528F">
                <a:alpha val="1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CA1D1AA-8EFF-4D89-A1B2-0A971E50B752}"/>
              </a:ext>
            </a:extLst>
          </p:cNvPr>
          <p:cNvCxnSpPr/>
          <p:nvPr/>
        </p:nvCxnSpPr>
        <p:spPr>
          <a:xfrm>
            <a:off x="9108141" y="2832847"/>
            <a:ext cx="71718" cy="2328152"/>
          </a:xfrm>
          <a:prstGeom prst="straightConnector1">
            <a:avLst/>
          </a:prstGeom>
          <a:ln w="76200">
            <a:solidFill>
              <a:srgbClr val="D83B0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4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a ‘</a:t>
            </a:r>
            <a:r>
              <a:rPr lang="en-US" dirty="0" err="1"/>
              <a:t>StringMap</a:t>
            </a:r>
            <a:r>
              <a:rPr lang="en-US" dirty="0"/>
              <a:t>’ view to access the “Choice” field Labels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88DD4-D642-4ABC-8B23-6CB26A928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448658"/>
            <a:ext cx="3579062" cy="3420330"/>
          </a:xfrm>
        </p:spPr>
        <p:txBody>
          <a:bodyPr/>
          <a:lstStyle/>
          <a:p>
            <a:r>
              <a:rPr lang="en-US" sz="2000" dirty="0"/>
              <a:t>The auto-created views only return the numeric value associated with ‘Choice’ fields.</a:t>
            </a:r>
          </a:p>
          <a:p>
            <a:r>
              <a:rPr lang="en-US" sz="2000" dirty="0"/>
              <a:t>The corresponding text values are in </a:t>
            </a:r>
            <a:r>
              <a:rPr lang="en-US" sz="2000" dirty="0" err="1"/>
              <a:t>json</a:t>
            </a:r>
            <a:r>
              <a:rPr lang="en-US" sz="2000" dirty="0"/>
              <a:t> metadata files in the export. </a:t>
            </a:r>
          </a:p>
          <a:p>
            <a:r>
              <a:rPr lang="en-US" sz="2000" dirty="0"/>
              <a:t>An easy approach is to create a ‘</a:t>
            </a:r>
            <a:r>
              <a:rPr lang="en-US" sz="2000" dirty="0" err="1"/>
              <a:t>stringmap</a:t>
            </a:r>
            <a:r>
              <a:rPr lang="en-US" sz="2000" dirty="0"/>
              <a:t>’ view to reference in other queries.</a:t>
            </a:r>
          </a:p>
          <a:p>
            <a:r>
              <a:rPr lang="en-US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 Dataverse choices with serverless SQL pool - Power Apps | Microsoft Docs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38047E-1B47-4939-9105-92F910BA23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62" y="398453"/>
            <a:ext cx="5955561" cy="4872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25D9D0E-9313-4991-A1F9-45622F6BA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9578" y="987425"/>
            <a:ext cx="6065810" cy="495963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8D61D5-C331-4621-A06C-CBBE353A91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42" y="899832"/>
            <a:ext cx="6062634" cy="49596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2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6122A-50F4-48F0-BA19-9D734521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Create views for use as your report source.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7D432DE1-6882-48C1-81F2-94A2243D9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A30799-23F7-4BF7-88D9-04139F2511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07980"/>
            <a:ext cx="3932237" cy="3561007"/>
          </a:xfrm>
        </p:spPr>
        <p:txBody>
          <a:bodyPr>
            <a:normAutofit/>
          </a:bodyPr>
          <a:lstStyle/>
          <a:p>
            <a:r>
              <a:rPr lang="en-US" sz="2400" dirty="0"/>
              <a:t>Remove unneeded records and columns.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Use the </a:t>
            </a:r>
            <a:r>
              <a:rPr lang="en-US" sz="2400" dirty="0" err="1"/>
              <a:t>stringmap</a:t>
            </a:r>
            <a:r>
              <a:rPr lang="en-US" sz="2400" dirty="0"/>
              <a:t> view to resolve the choice labels.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1819EB-6081-448C-914B-94C10DA5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518" y="707840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9D31C8-3979-4E9C-9459-2291D7338F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30" y="1127484"/>
            <a:ext cx="6062635" cy="49596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77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1D2CF-6007-4417-AB2D-98A869E5A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Power BI to the newly created views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CCA581-964E-45C6-8612-8D670FDDB5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21A91E-DDC8-476D-8502-A6B001A0E308}"/>
              </a:ext>
            </a:extLst>
          </p:cNvPr>
          <p:cNvGrpSpPr/>
          <p:nvPr/>
        </p:nvGrpSpPr>
        <p:grpSpPr>
          <a:xfrm>
            <a:off x="1159016" y="1604316"/>
            <a:ext cx="10081697" cy="4994507"/>
            <a:chOff x="838200" y="1604315"/>
            <a:chExt cx="10701950" cy="52536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BE1BE1D-7FE4-4D12-98DA-454D4D786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604315"/>
              <a:ext cx="10701950" cy="52536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D9ADAF-BA8B-4A83-961D-C559A84176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2826" y="2634933"/>
              <a:ext cx="8267324" cy="42230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0387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A47B1-B891-42BC-8F39-7F101150A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Completion of Basic Connectivity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  <p:extLst>
                  <p:ext uri="{D42A27DB-BD31-4B8C-83A1-F6EECF244321}">
                    <p14:modId xmlns:p14="http://schemas.microsoft.com/office/powerpoint/2010/main" val="3403659691"/>
                  </p:ext>
                </p:extLst>
              </p:nvPr>
            </p:nvGraphicFramePr>
            <p:xfrm>
              <a:off x="4493297" y="1934134"/>
              <a:ext cx="7493964" cy="4489446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4" name="Content Placeholder 3" title="Microsoft Power BI MSIT">
                <a:extLst>
                  <a:ext uri="{FF2B5EF4-FFF2-40B4-BE49-F238E27FC236}">
                    <a16:creationId xmlns:a16="http://schemas.microsoft.com/office/drawing/2014/main" id="{82B7067D-9DC1-4F22-863C-7B6ED1DA07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93297" y="1934134"/>
                <a:ext cx="7493964" cy="448944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F91ABC3-7E55-49E5-897F-A87311B71F41}"/>
              </a:ext>
            </a:extLst>
          </p:cNvPr>
          <p:cNvSpPr/>
          <p:nvPr/>
        </p:nvSpPr>
        <p:spPr bwMode="auto">
          <a:xfrm>
            <a:off x="965800" y="1961161"/>
            <a:ext cx="3093666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4E0BC623-7A92-4401-B427-9C4D9FE4B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0477" y="4500073"/>
            <a:ext cx="1208366" cy="120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0E3B16-C647-4B3D-8DD8-922D061F114D}"/>
              </a:ext>
            </a:extLst>
          </p:cNvPr>
          <p:cNvSpPr/>
          <p:nvPr/>
        </p:nvSpPr>
        <p:spPr bwMode="auto">
          <a:xfrm>
            <a:off x="908624" y="3365611"/>
            <a:ext cx="3150844" cy="1625495"/>
          </a:xfrm>
          <a:prstGeom prst="rect">
            <a:avLst/>
          </a:prstGeom>
          <a:solidFill>
            <a:srgbClr val="FFFFFF">
              <a:lumMod val="95000"/>
            </a:srgbClr>
          </a:solidFill>
          <a:ln w="1587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979B9-AB50-4C8E-96C2-A81AEE879F5F}"/>
              </a:ext>
            </a:extLst>
          </p:cNvPr>
          <p:cNvSpPr/>
          <p:nvPr/>
        </p:nvSpPr>
        <p:spPr bwMode="auto">
          <a:xfrm>
            <a:off x="908623" y="5500373"/>
            <a:ext cx="3150843" cy="90697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E226AE-826A-4C5D-BEDA-3A31A3FDBF12}"/>
              </a:ext>
            </a:extLst>
          </p:cNvPr>
          <p:cNvSpPr/>
          <p:nvPr/>
        </p:nvSpPr>
        <p:spPr bwMode="auto">
          <a:xfrm>
            <a:off x="1332645" y="2751678"/>
            <a:ext cx="5612963" cy="2418770"/>
          </a:xfrm>
          <a:prstGeom prst="rect">
            <a:avLst/>
          </a:prstGeom>
          <a:noFill/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38100" dir="5400000" algn="ctr" rotWithShape="0">
              <a:prstClr val="black">
                <a:alpha val="34000"/>
              </a:prstClr>
            </a:outerShdw>
          </a:effectLst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3" name="TextBox 226">
            <a:extLst>
              <a:ext uri="{FF2B5EF4-FFF2-40B4-BE49-F238E27FC236}">
                <a16:creationId xmlns:a16="http://schemas.microsoft.com/office/drawing/2014/main" id="{E1083124-6482-42C6-A233-843A29E44028}"/>
              </a:ext>
            </a:extLst>
          </p:cNvPr>
          <p:cNvSpPr txBox="1"/>
          <p:nvPr/>
        </p:nvSpPr>
        <p:spPr>
          <a:xfrm>
            <a:off x="2310304" y="5708439"/>
            <a:ext cx="1613835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Data </a:t>
            </a:r>
            <a:b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Lake Storage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FC4E5C8-468F-4F09-99DB-8AD4B3A14ADD}"/>
              </a:ext>
            </a:extLst>
          </p:cNvPr>
          <p:cNvGrpSpPr/>
          <p:nvPr/>
        </p:nvGrpSpPr>
        <p:grpSpPr>
          <a:xfrm>
            <a:off x="1456653" y="5759157"/>
            <a:ext cx="479602" cy="419822"/>
            <a:chOff x="6560437" y="5493393"/>
            <a:chExt cx="479602" cy="419822"/>
          </a:xfrm>
        </p:grpSpPr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F55DAA07-EDBA-42F6-A8E4-0593F03A8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21378E50-C816-462A-B263-76E6CD792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B198FF52-DA6C-4E3F-A346-B5D3B38C4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493393"/>
              <a:ext cx="0" cy="96464"/>
            </a:xfrm>
            <a:custGeom>
              <a:avLst/>
              <a:gdLst>
                <a:gd name="T0" fmla="*/ 0 h 51"/>
                <a:gd name="T1" fmla="*/ 51 h 5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1">
                  <a:moveTo>
                    <a:pt x="0" y="0"/>
                  </a:moveTo>
                  <a:cubicBezTo>
                    <a:pt x="0" y="51"/>
                    <a:pt x="0" y="51"/>
                    <a:pt x="0" y="51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2630D405-AD84-44FF-9C8F-F70135C99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493393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0EA2258-5238-470B-ADB7-309D4F0A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493393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6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6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7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3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D8D9A9B-3B58-4DA9-B46F-5B21A83CA8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493393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6A91CBDA-6902-47ED-BA1F-8E8409030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D88D139F-F829-4533-8273-459CF082D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E215A319-1646-4E80-B6E9-8984FA2F2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815392"/>
              <a:ext cx="0" cy="97823"/>
            </a:xfrm>
            <a:custGeom>
              <a:avLst/>
              <a:gdLst>
                <a:gd name="T0" fmla="*/ 0 h 52"/>
                <a:gd name="T1" fmla="*/ 52 h 5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2">
                  <a:moveTo>
                    <a:pt x="0" y="0"/>
                  </a:moveTo>
                  <a:cubicBezTo>
                    <a:pt x="0" y="52"/>
                    <a:pt x="0" y="52"/>
                    <a:pt x="0" y="52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F63734AA-BB41-4BEF-B7AE-A9D76A352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859" y="5815392"/>
              <a:ext cx="63856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6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4413D860-6078-4928-BEB1-EF4D6B07B1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559" y="5815392"/>
              <a:ext cx="59780" cy="97823"/>
            </a:xfrm>
            <a:custGeom>
              <a:avLst/>
              <a:gdLst>
                <a:gd name="T0" fmla="*/ 32 w 32"/>
                <a:gd name="T1" fmla="*/ 35 h 52"/>
                <a:gd name="T2" fmla="*/ 32 w 32"/>
                <a:gd name="T3" fmla="*/ 17 h 52"/>
                <a:gd name="T4" fmla="*/ 15 w 32"/>
                <a:gd name="T5" fmla="*/ 0 h 52"/>
                <a:gd name="T6" fmla="*/ 15 w 32"/>
                <a:gd name="T7" fmla="*/ 0 h 52"/>
                <a:gd name="T8" fmla="*/ 0 w 32"/>
                <a:gd name="T9" fmla="*/ 17 h 52"/>
                <a:gd name="T10" fmla="*/ 0 w 32"/>
                <a:gd name="T11" fmla="*/ 35 h 52"/>
                <a:gd name="T12" fmla="*/ 15 w 32"/>
                <a:gd name="T13" fmla="*/ 52 h 52"/>
                <a:gd name="T14" fmla="*/ 15 w 32"/>
                <a:gd name="T15" fmla="*/ 52 h 52"/>
                <a:gd name="T16" fmla="*/ 32 w 32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52">
                  <a:moveTo>
                    <a:pt x="32" y="3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32" y="8"/>
                    <a:pt x="2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25" y="52"/>
                    <a:pt x="32" y="45"/>
                    <a:pt x="32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46FD0C30-E1B6-41C9-8854-D5906B7A4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541" y="5815392"/>
              <a:ext cx="62498" cy="97823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7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7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8"/>
                    <a:pt x="2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5"/>
                    <a:pt x="7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5" y="52"/>
                    <a:pt x="34" y="45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4B901116-2A79-4FA0-B504-8F318378E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2715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B8026161-4195-4151-BDE6-279D89831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93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A1251B76-EC92-41BC-B367-01241DAB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0437" y="5659148"/>
              <a:ext cx="62498" cy="96464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2BC5AAF9-D9E1-4290-9BBA-4210D4C58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1137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0078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2E69A85C-C0A4-4A2E-AF2E-5BB97FFF0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120" y="5659148"/>
              <a:ext cx="61139" cy="96464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5D4F0E98-7E71-4BED-B4D6-51F5B83E5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0039" y="5659148"/>
              <a:ext cx="0" cy="92388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22225" cap="flat">
              <a:solidFill>
                <a:srgbClr val="50E6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TextBox 320">
            <a:extLst>
              <a:ext uri="{FF2B5EF4-FFF2-40B4-BE49-F238E27FC236}">
                <a16:creationId xmlns:a16="http://schemas.microsoft.com/office/drawing/2014/main" id="{ADCFC36A-0EED-4617-BEF7-78F040701FD4}"/>
              </a:ext>
            </a:extLst>
          </p:cNvPr>
          <p:cNvSpPr txBox="1"/>
          <p:nvPr/>
        </p:nvSpPr>
        <p:spPr>
          <a:xfrm>
            <a:off x="1937434" y="2147342"/>
            <a:ext cx="2152756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</a:t>
            </a:r>
            <a:b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Link for Dataverse</a:t>
            </a:r>
          </a:p>
        </p:txBody>
      </p:sp>
      <p:sp>
        <p:nvSpPr>
          <p:cNvPr id="34" name="TextBox 109">
            <a:extLst>
              <a:ext uri="{FF2B5EF4-FFF2-40B4-BE49-F238E27FC236}">
                <a16:creationId xmlns:a16="http://schemas.microsoft.com/office/drawing/2014/main" id="{C760FA40-6501-42A0-9738-E7A86B82C19C}"/>
              </a:ext>
            </a:extLst>
          </p:cNvPr>
          <p:cNvSpPr txBox="1"/>
          <p:nvPr/>
        </p:nvSpPr>
        <p:spPr>
          <a:xfrm>
            <a:off x="1698492" y="3469815"/>
            <a:ext cx="2304519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 Synapse Analytics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ServerlessSQL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0288D8A4-F585-46B6-8F2A-274F2B463B4D}"/>
              </a:ext>
            </a:extLst>
          </p:cNvPr>
          <p:cNvSpPr/>
          <p:nvPr/>
        </p:nvSpPr>
        <p:spPr>
          <a:xfrm>
            <a:off x="1286921" y="4030576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Auto-Created Views</a:t>
            </a: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AF1B5D90-9F91-4A47-A8E7-00CC7E046B7E}"/>
              </a:ext>
            </a:extLst>
          </p:cNvPr>
          <p:cNvSpPr/>
          <p:nvPr/>
        </p:nvSpPr>
        <p:spPr>
          <a:xfrm>
            <a:off x="2906114" y="4022695"/>
            <a:ext cx="811636" cy="81086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Report</a:t>
            </a:r>
            <a:br>
              <a:rPr lang="en-US" sz="1200" dirty="0"/>
            </a:br>
            <a:r>
              <a:rPr lang="en-US" sz="1200" dirty="0"/>
              <a:t>Views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EFA7C46-4ED1-4F30-B4C3-D6482EDB430E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 rot="10800000" flipV="1">
            <a:off x="908624" y="2414646"/>
            <a:ext cx="57177" cy="3539212"/>
          </a:xfrm>
          <a:prstGeom prst="bentConnector3">
            <a:avLst>
              <a:gd name="adj1" fmla="val 1088422"/>
            </a:avLst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4CE1CF-4BC0-4BA9-97A9-4E996E4EFD9C}"/>
              </a:ext>
            </a:extLst>
          </p:cNvPr>
          <p:cNvCxnSpPr/>
          <p:nvPr/>
        </p:nvCxnSpPr>
        <p:spPr>
          <a:xfrm flipV="1">
            <a:off x="1708951" y="4995417"/>
            <a:ext cx="0" cy="670173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5ACA48-B806-4AA8-9593-6EB089224686}"/>
              </a:ext>
            </a:extLst>
          </p:cNvPr>
          <p:cNvCxnSpPr>
            <a:cxnSpLocks/>
            <a:stCxn id="35" idx="4"/>
            <a:endCxn id="36" idx="2"/>
          </p:cNvCxnSpPr>
          <p:nvPr/>
        </p:nvCxnSpPr>
        <p:spPr>
          <a:xfrm flipV="1">
            <a:off x="2098557" y="4428127"/>
            <a:ext cx="807557" cy="7881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AFF94B3-1FDE-49AA-83AA-FAA49181449F}"/>
              </a:ext>
            </a:extLst>
          </p:cNvPr>
          <p:cNvCxnSpPr>
            <a:cxnSpLocks/>
            <a:stCxn id="36" idx="4"/>
          </p:cNvCxnSpPr>
          <p:nvPr/>
        </p:nvCxnSpPr>
        <p:spPr>
          <a:xfrm flipV="1">
            <a:off x="3717750" y="4422280"/>
            <a:ext cx="807557" cy="5847"/>
          </a:xfrm>
          <a:prstGeom prst="straightConnector1">
            <a:avLst/>
          </a:prstGeom>
          <a:ln w="57150">
            <a:solidFill>
              <a:srgbClr val="D83B01"/>
            </a:solidFill>
            <a:tailEnd type="triangle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aphic 8">
            <a:extLst>
              <a:ext uri="{FF2B5EF4-FFF2-40B4-BE49-F238E27FC236}">
                <a16:creationId xmlns:a16="http://schemas.microsoft.com/office/drawing/2014/main" id="{83437E27-F346-43BC-B432-9549981BA566}"/>
              </a:ext>
            </a:extLst>
          </p:cNvPr>
          <p:cNvGrpSpPr/>
          <p:nvPr/>
        </p:nvGrpSpPr>
        <p:grpSpPr>
          <a:xfrm>
            <a:off x="1028826" y="2100017"/>
            <a:ext cx="736133" cy="564832"/>
            <a:chOff x="1534629" y="2953882"/>
            <a:chExt cx="736133" cy="564832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381FAA0-37D7-4FC9-86A3-7AC0973B067F}"/>
                </a:ext>
              </a:extLst>
            </p:cNvPr>
            <p:cNvSpPr/>
            <p:nvPr/>
          </p:nvSpPr>
          <p:spPr>
            <a:xfrm>
              <a:off x="1534629" y="2953882"/>
              <a:ext cx="571188" cy="557534"/>
            </a:xfrm>
            <a:custGeom>
              <a:avLst/>
              <a:gdLst>
                <a:gd name="connsiteX0" fmla="*/ 303398 w 571188"/>
                <a:gd name="connsiteY0" fmla="*/ 394569 h 557534"/>
                <a:gd name="connsiteX1" fmla="*/ 543691 w 571188"/>
                <a:gd name="connsiteY1" fmla="*/ 342071 h 557534"/>
                <a:gd name="connsiteX2" fmla="*/ 483167 w 571188"/>
                <a:gd name="connsiteY2" fmla="*/ 59299 h 557534"/>
                <a:gd name="connsiteX3" fmla="*/ 106996 w 571188"/>
                <a:gd name="connsiteY3" fmla="*/ 81627 h 557534"/>
                <a:gd name="connsiteX4" fmla="*/ 30990 w 571188"/>
                <a:gd name="connsiteY4" fmla="*/ 486044 h 557534"/>
                <a:gd name="connsiteX5" fmla="*/ 31026 w 571188"/>
                <a:gd name="connsiteY5" fmla="*/ 486046 h 557534"/>
                <a:gd name="connsiteX6" fmla="*/ 80676 w 571188"/>
                <a:gd name="connsiteY6" fmla="*/ 541502 h 557534"/>
                <a:gd name="connsiteX7" fmla="*/ 243791 w 571188"/>
                <a:gd name="connsiteY7" fmla="*/ 497820 h 557534"/>
                <a:gd name="connsiteX8" fmla="*/ 243826 w 571188"/>
                <a:gd name="connsiteY8" fmla="*/ 497822 h 557534"/>
                <a:gd name="connsiteX9" fmla="*/ 303398 w 571188"/>
                <a:gd name="connsiteY9" fmla="*/ 394569 h 557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8" h="557534">
                  <a:moveTo>
                    <a:pt x="303398" y="394569"/>
                  </a:moveTo>
                  <a:cubicBezTo>
                    <a:pt x="403245" y="452255"/>
                    <a:pt x="492959" y="430002"/>
                    <a:pt x="543691" y="342071"/>
                  </a:cubicBezTo>
                  <a:cubicBezTo>
                    <a:pt x="594424" y="254140"/>
                    <a:pt x="575350" y="134238"/>
                    <a:pt x="483167" y="59299"/>
                  </a:cubicBezTo>
                  <a:cubicBezTo>
                    <a:pt x="381954" y="-22981"/>
                    <a:pt x="223699" y="-23349"/>
                    <a:pt x="106996" y="81627"/>
                  </a:cubicBezTo>
                  <a:cubicBezTo>
                    <a:pt x="2164" y="175925"/>
                    <a:pt x="-30632" y="342071"/>
                    <a:pt x="30990" y="486044"/>
                  </a:cubicBezTo>
                  <a:lnTo>
                    <a:pt x="31026" y="486046"/>
                  </a:lnTo>
                  <a:cubicBezTo>
                    <a:pt x="40888" y="508572"/>
                    <a:pt x="57760" y="528263"/>
                    <a:pt x="80676" y="541502"/>
                  </a:cubicBezTo>
                  <a:cubicBezTo>
                    <a:pt x="137780" y="574494"/>
                    <a:pt x="210793" y="554934"/>
                    <a:pt x="243791" y="497820"/>
                  </a:cubicBezTo>
                  <a:lnTo>
                    <a:pt x="243826" y="497822"/>
                  </a:lnTo>
                  <a:lnTo>
                    <a:pt x="303398" y="394569"/>
                  </a:lnTo>
                  <a:close/>
                </a:path>
              </a:pathLst>
            </a:custGeom>
            <a:solidFill>
              <a:srgbClr val="096738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01187CC-8CB9-4789-9708-738B51532B7D}"/>
                </a:ext>
              </a:extLst>
            </p:cNvPr>
            <p:cNvSpPr/>
            <p:nvPr/>
          </p:nvSpPr>
          <p:spPr>
            <a:xfrm>
              <a:off x="1699575" y="2961174"/>
              <a:ext cx="571187" cy="557540"/>
            </a:xfrm>
            <a:custGeom>
              <a:avLst/>
              <a:gdLst>
                <a:gd name="connsiteX0" fmla="*/ 540467 w 571187"/>
                <a:gd name="connsiteY0" fmla="*/ 72185 h 557540"/>
                <a:gd name="connsiteX1" fmla="*/ 540494 w 571187"/>
                <a:gd name="connsiteY1" fmla="*/ 72187 h 557540"/>
                <a:gd name="connsiteX2" fmla="*/ 464192 w 571187"/>
                <a:gd name="connsiteY2" fmla="*/ 475913 h 557540"/>
                <a:gd name="connsiteX3" fmla="*/ 88021 w 571187"/>
                <a:gd name="connsiteY3" fmla="*/ 498241 h 557540"/>
                <a:gd name="connsiteX4" fmla="*/ 27497 w 571187"/>
                <a:gd name="connsiteY4" fmla="*/ 215469 h 557540"/>
                <a:gd name="connsiteX5" fmla="*/ 267790 w 571187"/>
                <a:gd name="connsiteY5" fmla="*/ 162970 h 557540"/>
                <a:gd name="connsiteX6" fmla="*/ 327335 w 571187"/>
                <a:gd name="connsiteY6" fmla="*/ 59764 h 557540"/>
                <a:gd name="connsiteX7" fmla="*/ 327368 w 571187"/>
                <a:gd name="connsiteY7" fmla="*/ 59766 h 557540"/>
                <a:gd name="connsiteX8" fmla="*/ 490514 w 571187"/>
                <a:gd name="connsiteY8" fmla="*/ 16032 h 557540"/>
                <a:gd name="connsiteX9" fmla="*/ 540467 w 571187"/>
                <a:gd name="connsiteY9" fmla="*/ 72185 h 55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187" h="557540">
                  <a:moveTo>
                    <a:pt x="540467" y="72185"/>
                  </a:moveTo>
                  <a:lnTo>
                    <a:pt x="540494" y="72187"/>
                  </a:lnTo>
                  <a:cubicBezTo>
                    <a:pt x="601715" y="216000"/>
                    <a:pt x="568856" y="381766"/>
                    <a:pt x="464192" y="475913"/>
                  </a:cubicBezTo>
                  <a:cubicBezTo>
                    <a:pt x="347489" y="580890"/>
                    <a:pt x="189234" y="580521"/>
                    <a:pt x="88021" y="498241"/>
                  </a:cubicBezTo>
                  <a:cubicBezTo>
                    <a:pt x="-4162" y="423303"/>
                    <a:pt x="-23236" y="303401"/>
                    <a:pt x="27497" y="215469"/>
                  </a:cubicBezTo>
                  <a:cubicBezTo>
                    <a:pt x="78229" y="127538"/>
                    <a:pt x="167943" y="105284"/>
                    <a:pt x="267790" y="162970"/>
                  </a:cubicBezTo>
                  <a:lnTo>
                    <a:pt x="327335" y="59764"/>
                  </a:lnTo>
                  <a:lnTo>
                    <a:pt x="327368" y="59766"/>
                  </a:lnTo>
                  <a:cubicBezTo>
                    <a:pt x="360353" y="2611"/>
                    <a:pt x="433393" y="-16969"/>
                    <a:pt x="490514" y="16032"/>
                  </a:cubicBezTo>
                  <a:cubicBezTo>
                    <a:pt x="513666" y="29408"/>
                    <a:pt x="530650" y="49369"/>
                    <a:pt x="540467" y="72185"/>
                  </a:cubicBezTo>
                  <a:close/>
                </a:path>
              </a:pathLst>
            </a:custGeom>
            <a:solidFill>
              <a:srgbClr val="4ED06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6D9AF4D-454F-492D-9077-5587E7FE25CB}"/>
                </a:ext>
              </a:extLst>
            </p:cNvPr>
            <p:cNvSpPr/>
            <p:nvPr/>
          </p:nvSpPr>
          <p:spPr>
            <a:xfrm>
              <a:off x="1699604" y="3020954"/>
              <a:ext cx="406235" cy="430700"/>
            </a:xfrm>
            <a:custGeom>
              <a:avLst/>
              <a:gdLst>
                <a:gd name="connsiteX0" fmla="*/ 267790 w 406235"/>
                <a:gd name="connsiteY0" fmla="*/ 103196 h 430700"/>
                <a:gd name="connsiteX1" fmla="*/ 27497 w 406235"/>
                <a:gd name="connsiteY1" fmla="*/ 155695 h 430700"/>
                <a:gd name="connsiteX2" fmla="*/ 78906 w 406235"/>
                <a:gd name="connsiteY2" fmla="*/ 430700 h 430700"/>
                <a:gd name="connsiteX3" fmla="*/ 138445 w 406235"/>
                <a:gd name="connsiteY3" fmla="*/ 327504 h 430700"/>
                <a:gd name="connsiteX4" fmla="*/ 378739 w 406235"/>
                <a:gd name="connsiteY4" fmla="*/ 275005 h 430700"/>
                <a:gd name="connsiteX5" fmla="*/ 327330 w 406235"/>
                <a:gd name="connsiteY5" fmla="*/ 0 h 430700"/>
                <a:gd name="connsiteX6" fmla="*/ 267790 w 406235"/>
                <a:gd name="connsiteY6" fmla="*/ 103196 h 4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235" h="430700">
                  <a:moveTo>
                    <a:pt x="267790" y="103196"/>
                  </a:moveTo>
                  <a:cubicBezTo>
                    <a:pt x="167943" y="45510"/>
                    <a:pt x="78229" y="67764"/>
                    <a:pt x="27497" y="155695"/>
                  </a:cubicBezTo>
                  <a:cubicBezTo>
                    <a:pt x="-21518" y="240648"/>
                    <a:pt x="-5374" y="355443"/>
                    <a:pt x="78906" y="430700"/>
                  </a:cubicBezTo>
                  <a:lnTo>
                    <a:pt x="138445" y="327504"/>
                  </a:lnTo>
                  <a:cubicBezTo>
                    <a:pt x="238293" y="385190"/>
                    <a:pt x="328006" y="362937"/>
                    <a:pt x="378739" y="275005"/>
                  </a:cubicBezTo>
                  <a:cubicBezTo>
                    <a:pt x="427753" y="190052"/>
                    <a:pt x="411610" y="75258"/>
                    <a:pt x="327330" y="0"/>
                  </a:cubicBezTo>
                  <a:lnTo>
                    <a:pt x="267790" y="103196"/>
                  </a:lnTo>
                  <a:close/>
                </a:path>
              </a:pathLst>
            </a:custGeom>
            <a:solidFill>
              <a:srgbClr val="088142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D087C22-D427-40C7-926A-A6766733A41C}"/>
                </a:ext>
              </a:extLst>
            </p:cNvPr>
            <p:cNvSpPr/>
            <p:nvPr/>
          </p:nvSpPr>
          <p:spPr>
            <a:xfrm>
              <a:off x="1773304" y="3109853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69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5"/>
                    <a:pt x="-18376" y="126707"/>
                    <a:pt x="17359" y="64769"/>
                  </a:cubicBezTo>
                  <a:cubicBezTo>
                    <a:pt x="53095" y="2833"/>
                    <a:pt x="132239" y="-18389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24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90A1181-510A-4D37-BA75-0E0ED2FA6578}"/>
                </a:ext>
              </a:extLst>
            </p:cNvPr>
            <p:cNvSpPr/>
            <p:nvPr/>
          </p:nvSpPr>
          <p:spPr>
            <a:xfrm>
              <a:off x="1773304" y="312212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7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000000">
                <a:alpha val="32000"/>
              </a:srgbClr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10FA667-3FEA-451C-9DD1-2910889E2E87}"/>
                </a:ext>
              </a:extLst>
            </p:cNvPr>
            <p:cNvSpPr/>
            <p:nvPr/>
          </p:nvSpPr>
          <p:spPr>
            <a:xfrm>
              <a:off x="1773304" y="3106785"/>
              <a:ext cx="258860" cy="259035"/>
            </a:xfrm>
            <a:custGeom>
              <a:avLst/>
              <a:gdLst>
                <a:gd name="connsiteX0" fmla="*/ 241502 w 258860"/>
                <a:gd name="connsiteY0" fmla="*/ 194266 h 259035"/>
                <a:gd name="connsiteX1" fmla="*/ 64726 w 258860"/>
                <a:gd name="connsiteY1" fmla="*/ 241665 h 259035"/>
                <a:gd name="connsiteX2" fmla="*/ 17359 w 258860"/>
                <a:gd name="connsiteY2" fmla="*/ 64770 h 259035"/>
                <a:gd name="connsiteX3" fmla="*/ 194134 w 258860"/>
                <a:gd name="connsiteY3" fmla="*/ 17371 h 259035"/>
                <a:gd name="connsiteX4" fmla="*/ 241502 w 258860"/>
                <a:gd name="connsiteY4" fmla="*/ 194266 h 259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860" h="259035">
                  <a:moveTo>
                    <a:pt x="241502" y="194266"/>
                  </a:moveTo>
                  <a:cubicBezTo>
                    <a:pt x="205766" y="256203"/>
                    <a:pt x="126622" y="277424"/>
                    <a:pt x="64726" y="241665"/>
                  </a:cubicBezTo>
                  <a:cubicBezTo>
                    <a:pt x="2831" y="205906"/>
                    <a:pt x="-18376" y="126707"/>
                    <a:pt x="17359" y="64770"/>
                  </a:cubicBezTo>
                  <a:cubicBezTo>
                    <a:pt x="53095" y="2832"/>
                    <a:pt x="132239" y="-18388"/>
                    <a:pt x="194134" y="17371"/>
                  </a:cubicBezTo>
                  <a:cubicBezTo>
                    <a:pt x="256030" y="53130"/>
                    <a:pt x="277237" y="132329"/>
                    <a:pt x="241502" y="194266"/>
                  </a:cubicBezTo>
                  <a:close/>
                </a:path>
              </a:pathLst>
            </a:custGeom>
            <a:solidFill>
              <a:srgbClr val="66EB6E"/>
            </a:solidFill>
            <a:ln w="76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22">
            <a:extLst>
              <a:ext uri="{FF2B5EF4-FFF2-40B4-BE49-F238E27FC236}">
                <a16:creationId xmlns:a16="http://schemas.microsoft.com/office/drawing/2014/main" id="{44277D03-ECEB-4202-B36C-48A2F9F8ACA3}"/>
              </a:ext>
            </a:extLst>
          </p:cNvPr>
          <p:cNvGrpSpPr/>
          <p:nvPr/>
        </p:nvGrpSpPr>
        <p:grpSpPr>
          <a:xfrm>
            <a:off x="1144193" y="3423613"/>
            <a:ext cx="439774" cy="505336"/>
            <a:chOff x="4356524" y="2186718"/>
            <a:chExt cx="439774" cy="505336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FE14017-9215-4EAA-A806-E69E09C6D7E1}"/>
                </a:ext>
              </a:extLst>
            </p:cNvPr>
            <p:cNvSpPr/>
            <p:nvPr/>
          </p:nvSpPr>
          <p:spPr>
            <a:xfrm>
              <a:off x="4356957" y="2186718"/>
              <a:ext cx="439340" cy="151316"/>
            </a:xfrm>
            <a:custGeom>
              <a:avLst/>
              <a:gdLst>
                <a:gd name="connsiteX0" fmla="*/ 0 w 439340"/>
                <a:gd name="connsiteY0" fmla="*/ 125722 h 151316"/>
                <a:gd name="connsiteX1" fmla="*/ 40295 w 439340"/>
                <a:gd name="connsiteY1" fmla="*/ 151317 h 151316"/>
                <a:gd name="connsiteX2" fmla="*/ 219936 w 439340"/>
                <a:gd name="connsiteY2" fmla="*/ 47301 h 151316"/>
                <a:gd name="connsiteX3" fmla="*/ 398711 w 439340"/>
                <a:gd name="connsiteY3" fmla="*/ 151317 h 151316"/>
                <a:gd name="connsiteX4" fmla="*/ 439341 w 439340"/>
                <a:gd name="connsiteY4" fmla="*/ 126374 h 151316"/>
                <a:gd name="connsiteX5" fmla="*/ 219936 w 439340"/>
                <a:gd name="connsiteY5" fmla="*/ 0 h 151316"/>
                <a:gd name="connsiteX6" fmla="*/ 0 w 439340"/>
                <a:gd name="connsiteY6" fmla="*/ 125722 h 15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9340" h="151316">
                  <a:moveTo>
                    <a:pt x="0" y="125722"/>
                  </a:moveTo>
                  <a:lnTo>
                    <a:pt x="40295" y="151317"/>
                  </a:lnTo>
                  <a:lnTo>
                    <a:pt x="219936" y="47301"/>
                  </a:lnTo>
                  <a:lnTo>
                    <a:pt x="398711" y="151317"/>
                  </a:lnTo>
                  <a:lnTo>
                    <a:pt x="439341" y="126374"/>
                  </a:lnTo>
                  <a:lnTo>
                    <a:pt x="219936" y="0"/>
                  </a:lnTo>
                  <a:lnTo>
                    <a:pt x="0" y="125722"/>
                  </a:lnTo>
                  <a:close/>
                </a:path>
              </a:pathLst>
            </a:custGeom>
            <a:solidFill>
              <a:srgbClr val="025BA1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354C3768-17C4-4818-9289-A8674E518CA2}"/>
                </a:ext>
              </a:extLst>
            </p:cNvPr>
            <p:cNvSpPr/>
            <p:nvPr/>
          </p:nvSpPr>
          <p:spPr>
            <a:xfrm>
              <a:off x="4356524" y="2312440"/>
              <a:ext cx="439774" cy="379614"/>
            </a:xfrm>
            <a:custGeom>
              <a:avLst/>
              <a:gdLst>
                <a:gd name="connsiteX0" fmla="*/ 220370 w 439774"/>
                <a:gd name="connsiteY0" fmla="*/ 379614 h 379614"/>
                <a:gd name="connsiteX1" fmla="*/ 0 w 439774"/>
                <a:gd name="connsiteY1" fmla="*/ 252096 h 379614"/>
                <a:gd name="connsiteX2" fmla="*/ 0 w 439774"/>
                <a:gd name="connsiteY2" fmla="*/ 0 h 379614"/>
                <a:gd name="connsiteX3" fmla="*/ 40728 w 439774"/>
                <a:gd name="connsiteY3" fmla="*/ 25594 h 379614"/>
                <a:gd name="connsiteX4" fmla="*/ 40728 w 439774"/>
                <a:gd name="connsiteY4" fmla="*/ 227824 h 379614"/>
                <a:gd name="connsiteX5" fmla="*/ 220370 w 439774"/>
                <a:gd name="connsiteY5" fmla="*/ 330399 h 379614"/>
                <a:gd name="connsiteX6" fmla="*/ 399263 w 439774"/>
                <a:gd name="connsiteY6" fmla="*/ 227153 h 379614"/>
                <a:gd name="connsiteX7" fmla="*/ 399263 w 439774"/>
                <a:gd name="connsiteY7" fmla="*/ 25594 h 379614"/>
                <a:gd name="connsiteX8" fmla="*/ 439774 w 439774"/>
                <a:gd name="connsiteY8" fmla="*/ 651 h 379614"/>
                <a:gd name="connsiteX9" fmla="*/ 439774 w 439774"/>
                <a:gd name="connsiteY9" fmla="*/ 253399 h 379614"/>
                <a:gd name="connsiteX10" fmla="*/ 220370 w 439774"/>
                <a:gd name="connsiteY10" fmla="*/ 379614 h 37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74" h="379614">
                  <a:moveTo>
                    <a:pt x="220370" y="379614"/>
                  </a:moveTo>
                  <a:lnTo>
                    <a:pt x="0" y="252096"/>
                  </a:lnTo>
                  <a:lnTo>
                    <a:pt x="0" y="0"/>
                  </a:lnTo>
                  <a:lnTo>
                    <a:pt x="40728" y="25594"/>
                  </a:lnTo>
                  <a:lnTo>
                    <a:pt x="40728" y="227824"/>
                  </a:lnTo>
                  <a:lnTo>
                    <a:pt x="220370" y="330399"/>
                  </a:lnTo>
                  <a:lnTo>
                    <a:pt x="399263" y="227153"/>
                  </a:lnTo>
                  <a:lnTo>
                    <a:pt x="399263" y="25594"/>
                  </a:lnTo>
                  <a:lnTo>
                    <a:pt x="439774" y="651"/>
                  </a:lnTo>
                  <a:lnTo>
                    <a:pt x="439774" y="253399"/>
                  </a:lnTo>
                  <a:lnTo>
                    <a:pt x="220370" y="379614"/>
                  </a:lnTo>
                  <a:close/>
                </a:path>
              </a:pathLst>
            </a:custGeom>
            <a:solidFill>
              <a:srgbClr val="0078D4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8F3FB44-6779-4C1D-8C69-E53EA998C1A7}"/>
                </a:ext>
              </a:extLst>
            </p:cNvPr>
            <p:cNvSpPr/>
            <p:nvPr/>
          </p:nvSpPr>
          <p:spPr>
            <a:xfrm>
              <a:off x="4520067" y="2249214"/>
              <a:ext cx="208724" cy="216042"/>
            </a:xfrm>
            <a:custGeom>
              <a:avLst/>
              <a:gdLst>
                <a:gd name="connsiteX0" fmla="*/ 165337 w 208724"/>
                <a:gd name="connsiteY0" fmla="*/ 0 h 216042"/>
                <a:gd name="connsiteX1" fmla="*/ 0 w 208724"/>
                <a:gd name="connsiteY1" fmla="*/ 96418 h 216042"/>
                <a:gd name="connsiteX2" fmla="*/ 10542 w 208724"/>
                <a:gd name="connsiteY2" fmla="*/ 170360 h 216042"/>
                <a:gd name="connsiteX3" fmla="*/ 59999 w 208724"/>
                <a:gd name="connsiteY3" fmla="*/ 183838 h 216042"/>
                <a:gd name="connsiteX4" fmla="*/ 99151 w 208724"/>
                <a:gd name="connsiteY4" fmla="*/ 216043 h 216042"/>
                <a:gd name="connsiteX5" fmla="*/ 132648 w 208724"/>
                <a:gd name="connsiteY5" fmla="*/ 191455 h 216042"/>
                <a:gd name="connsiteX6" fmla="*/ 86639 w 208724"/>
                <a:gd name="connsiteY6" fmla="*/ 150212 h 216042"/>
                <a:gd name="connsiteX7" fmla="*/ 28157 w 208724"/>
                <a:gd name="connsiteY7" fmla="*/ 129867 h 216042"/>
                <a:gd name="connsiteX8" fmla="*/ 208725 w 208724"/>
                <a:gd name="connsiteY8" fmla="*/ 24983 h 216042"/>
                <a:gd name="connsiteX9" fmla="*/ 165376 w 208724"/>
                <a:gd name="connsiteY9" fmla="*/ 39 h 21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724" h="216042">
                  <a:moveTo>
                    <a:pt x="165337" y="0"/>
                  </a:moveTo>
                  <a:lnTo>
                    <a:pt x="0" y="96418"/>
                  </a:lnTo>
                  <a:lnTo>
                    <a:pt x="10542" y="170360"/>
                  </a:lnTo>
                  <a:cubicBezTo>
                    <a:pt x="27850" y="170934"/>
                    <a:pt x="44785" y="175550"/>
                    <a:pt x="59999" y="183838"/>
                  </a:cubicBezTo>
                  <a:cubicBezTo>
                    <a:pt x="84254" y="197454"/>
                    <a:pt x="96688" y="212175"/>
                    <a:pt x="99151" y="216043"/>
                  </a:cubicBezTo>
                  <a:lnTo>
                    <a:pt x="132648" y="191455"/>
                  </a:lnTo>
                  <a:cubicBezTo>
                    <a:pt x="132648" y="191455"/>
                    <a:pt x="111210" y="163177"/>
                    <a:pt x="86639" y="150212"/>
                  </a:cubicBezTo>
                  <a:cubicBezTo>
                    <a:pt x="62068" y="137247"/>
                    <a:pt x="48314" y="132649"/>
                    <a:pt x="28157" y="129867"/>
                  </a:cubicBezTo>
                  <a:lnTo>
                    <a:pt x="208725" y="24983"/>
                  </a:lnTo>
                  <a:lnTo>
                    <a:pt x="165376" y="39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BE02DE3-6F96-4723-9655-027831FE06B5}"/>
                </a:ext>
              </a:extLst>
            </p:cNvPr>
            <p:cNvSpPr/>
            <p:nvPr/>
          </p:nvSpPr>
          <p:spPr>
            <a:xfrm>
              <a:off x="4425231" y="2495844"/>
              <a:ext cx="208449" cy="133063"/>
            </a:xfrm>
            <a:custGeom>
              <a:avLst/>
              <a:gdLst>
                <a:gd name="connsiteX0" fmla="*/ 0 w 208449"/>
                <a:gd name="connsiteY0" fmla="*/ 108456 h 133063"/>
                <a:gd name="connsiteX1" fmla="*/ 188371 w 208449"/>
                <a:gd name="connsiteY1" fmla="*/ 0 h 133063"/>
                <a:gd name="connsiteX2" fmla="*/ 208449 w 208449"/>
                <a:gd name="connsiteY2" fmla="*/ 37139 h 133063"/>
                <a:gd name="connsiteX3" fmla="*/ 42541 w 208449"/>
                <a:gd name="connsiteY3" fmla="*/ 133063 h 133063"/>
                <a:gd name="connsiteX4" fmla="*/ 0 w 208449"/>
                <a:gd name="connsiteY4" fmla="*/ 108456 h 13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449" h="133063">
                  <a:moveTo>
                    <a:pt x="0" y="108456"/>
                  </a:moveTo>
                  <a:lnTo>
                    <a:pt x="188371" y="0"/>
                  </a:lnTo>
                  <a:lnTo>
                    <a:pt x="208449" y="37139"/>
                  </a:lnTo>
                  <a:lnTo>
                    <a:pt x="42541" y="133063"/>
                  </a:lnTo>
                  <a:lnTo>
                    <a:pt x="0" y="108456"/>
                  </a:lnTo>
                </a:path>
              </a:pathLst>
            </a:custGeom>
            <a:solidFill>
              <a:srgbClr val="3DCCEA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6E634F8-C6B5-4D2E-A0A2-81EB21D681F8}"/>
                </a:ext>
              </a:extLst>
            </p:cNvPr>
            <p:cNvSpPr/>
            <p:nvPr/>
          </p:nvSpPr>
          <p:spPr>
            <a:xfrm>
              <a:off x="4438335" y="2335982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99D09C3-31F1-411C-BDF6-CBAEBB3CDDD2}"/>
                </a:ext>
              </a:extLst>
            </p:cNvPr>
            <p:cNvSpPr/>
            <p:nvPr/>
          </p:nvSpPr>
          <p:spPr>
            <a:xfrm>
              <a:off x="4612302" y="2439386"/>
              <a:ext cx="103249" cy="103403"/>
            </a:xfrm>
            <a:custGeom>
              <a:avLst/>
              <a:gdLst>
                <a:gd name="connsiteX0" fmla="*/ 103249 w 103249"/>
                <a:gd name="connsiteY0" fmla="*/ 51702 h 103403"/>
                <a:gd name="connsiteX1" fmla="*/ 51625 w 103249"/>
                <a:gd name="connsiteY1" fmla="*/ 103404 h 103403"/>
                <a:gd name="connsiteX2" fmla="*/ 0 w 103249"/>
                <a:gd name="connsiteY2" fmla="*/ 51702 h 103403"/>
                <a:gd name="connsiteX3" fmla="*/ 51625 w 103249"/>
                <a:gd name="connsiteY3" fmla="*/ 0 h 103403"/>
                <a:gd name="connsiteX4" fmla="*/ 103249 w 103249"/>
                <a:gd name="connsiteY4" fmla="*/ 51702 h 10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49" h="103403">
                  <a:moveTo>
                    <a:pt x="103249" y="51702"/>
                  </a:moveTo>
                  <a:cubicBezTo>
                    <a:pt x="103249" y="80256"/>
                    <a:pt x="80136" y="103404"/>
                    <a:pt x="51625" y="103404"/>
                  </a:cubicBezTo>
                  <a:cubicBezTo>
                    <a:pt x="23113" y="103404"/>
                    <a:pt x="0" y="80256"/>
                    <a:pt x="0" y="51702"/>
                  </a:cubicBezTo>
                  <a:cubicBezTo>
                    <a:pt x="0" y="23148"/>
                    <a:pt x="23113" y="0"/>
                    <a:pt x="51625" y="0"/>
                  </a:cubicBezTo>
                  <a:cubicBezTo>
                    <a:pt x="80136" y="0"/>
                    <a:pt x="103249" y="23148"/>
                    <a:pt x="103249" y="51702"/>
                  </a:cubicBezTo>
                  <a:close/>
                </a:path>
              </a:pathLst>
            </a:custGeom>
            <a:solidFill>
              <a:srgbClr val="198EB8"/>
            </a:solidFill>
            <a:ln w="196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381282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FE4AE-BCA3-40AB-965B-B0E06B3A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Azure Synapse Link for Dataverse </a:t>
            </a:r>
            <a:endParaRPr lang="en-US" sz="5400" dirty="0">
              <a:solidFill>
                <a:srgbClr val="FFFFFF"/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1370CFD-6E4B-430E-9824-C4A58F4CB9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0976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6FC73A2C-9F9E-4973-BB9C-84E2EE5FA9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13221" y="217577"/>
            <a:ext cx="1540579" cy="154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538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3E1A551-0626-4814-98F9-8F53201F6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878680"/>
              </p:ext>
            </p:extLst>
          </p:nvPr>
        </p:nvGraphicFramePr>
        <p:xfrm>
          <a:off x="586739" y="1793040"/>
          <a:ext cx="11161507" cy="4464284"/>
        </p:xfrm>
        <a:graphic>
          <a:graphicData uri="http://schemas.openxmlformats.org/drawingml/2006/table">
            <a:tbl>
              <a:tblPr firstRow="1" firstCol="1" bandRow="1">
                <a:tableStyleId>{125E5076-3810-47DD-B79F-674D7AD40C01}</a:tableStyleId>
              </a:tblPr>
              <a:tblGrid>
                <a:gridCol w="4025602">
                  <a:extLst>
                    <a:ext uri="{9D8B030D-6E8A-4147-A177-3AD203B41FA5}">
                      <a16:colId xmlns:a16="http://schemas.microsoft.com/office/drawing/2014/main" val="1800266707"/>
                    </a:ext>
                  </a:extLst>
                </a:gridCol>
                <a:gridCol w="3464858">
                  <a:extLst>
                    <a:ext uri="{9D8B030D-6E8A-4147-A177-3AD203B41FA5}">
                      <a16:colId xmlns:a16="http://schemas.microsoft.com/office/drawing/2014/main" val="571006498"/>
                    </a:ext>
                  </a:extLst>
                </a:gridCol>
                <a:gridCol w="3671047">
                  <a:extLst>
                    <a:ext uri="{9D8B030D-6E8A-4147-A177-3AD203B41FA5}">
                      <a16:colId xmlns:a16="http://schemas.microsoft.com/office/drawing/2014/main" val="3036031208"/>
                    </a:ext>
                  </a:extLst>
                </a:gridCol>
              </a:tblGrid>
              <a:tr h="98153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Criteria/Complexity</a:t>
                      </a:r>
                      <a:endParaRPr lang="en-US" sz="2800" b="1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0" i="0" u="none" strike="noStrike" noProof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4387105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Dataset query result size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– 80mb per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– Massive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4521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Query complexity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Dataverse – Power Query / 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kern="1200" noProof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 Synapse – Spark, SQL etc.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1429347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Data mash-up flexibility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Power Query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 Data Warehouse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2539431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Latency / Delay of data availability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Real time results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8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Near Real-time or Hourly Snapshots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3811736"/>
                  </a:ext>
                </a:extLst>
              </a:tr>
              <a:tr h="693556">
                <a:tc>
                  <a:txBody>
                    <a:bodyPr/>
                    <a:lstStyle/>
                    <a:p>
                      <a:pPr marL="0" algn="l" defTabSz="932742" rtl="0" eaLnBrk="1" fontAlgn="ctr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kern="1200" noProof="0" dirty="0">
                          <a:solidFill>
                            <a:schemeClr val="bg1"/>
                          </a:solidFill>
                          <a:effectLst/>
                        </a:rPr>
                        <a:t>Effort to implement user context</a:t>
                      </a:r>
                      <a:endParaRPr lang="en-US" sz="2000" b="1" u="none" strike="noStrike" kern="1200" noProof="0" dirty="0">
                        <a:solidFill>
                          <a:schemeClr val="bg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Dataverse + DirectQuery</a:t>
                      </a:r>
                      <a:b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Inherits Existing Security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Azure Synapse</a:t>
                      </a:r>
                    </a:p>
                    <a:p>
                      <a:pPr marL="0" marR="0" lvl="0" indent="0" algn="r" defTabSz="932742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u="none" strike="noStrike" noProof="0" dirty="0">
                          <a:solidFill>
                            <a:schemeClr val="bg1"/>
                          </a:solidFill>
                          <a:effectLst/>
                        </a:rPr>
                        <a:t>Row-Level Security in Power BI</a:t>
                      </a:r>
                      <a:endParaRPr lang="en-US" sz="2000" b="0" i="0" u="none" strike="noStrike" noProof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14103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56D90B3-AD23-4F30-90FD-0447B31E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Which connection is ‘right’ for my use case? </a:t>
            </a:r>
            <a:br>
              <a:rPr lang="en-US" dirty="0"/>
            </a:br>
            <a:r>
              <a:rPr lang="en-US" dirty="0"/>
              <a:t>A: It depends.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226FC-A176-4AE6-B48B-D65EC5C76A9C}"/>
              </a:ext>
            </a:extLst>
          </p:cNvPr>
          <p:cNvSpPr/>
          <p:nvPr/>
        </p:nvSpPr>
        <p:spPr>
          <a:xfrm>
            <a:off x="586739" y="3503594"/>
            <a:ext cx="11161507" cy="714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B3712-62CC-499E-9D59-6C71AA58C656}"/>
              </a:ext>
            </a:extLst>
          </p:cNvPr>
          <p:cNvSpPr/>
          <p:nvPr/>
        </p:nvSpPr>
        <p:spPr>
          <a:xfrm>
            <a:off x="586739" y="4906358"/>
            <a:ext cx="11161507" cy="6707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2D2BE3-9A5D-42BB-BCCE-719A16481B14}"/>
              </a:ext>
            </a:extLst>
          </p:cNvPr>
          <p:cNvSpPr/>
          <p:nvPr/>
        </p:nvSpPr>
        <p:spPr>
          <a:xfrm>
            <a:off x="586739" y="2804175"/>
            <a:ext cx="11161507" cy="6994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1069C-1188-4E23-99F9-701A749FE5F0}"/>
              </a:ext>
            </a:extLst>
          </p:cNvPr>
          <p:cNvSpPr/>
          <p:nvPr/>
        </p:nvSpPr>
        <p:spPr>
          <a:xfrm>
            <a:off x="586739" y="4218336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8167FF-D4E1-4F20-A2BC-F31A2656669C}"/>
              </a:ext>
            </a:extLst>
          </p:cNvPr>
          <p:cNvSpPr/>
          <p:nvPr/>
        </p:nvSpPr>
        <p:spPr>
          <a:xfrm>
            <a:off x="586739" y="5577062"/>
            <a:ext cx="11161507" cy="68802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AFC556-52DD-44A6-AD29-09C81B91DEB4}"/>
              </a:ext>
            </a:extLst>
          </p:cNvPr>
          <p:cNvSpPr/>
          <p:nvPr/>
        </p:nvSpPr>
        <p:spPr>
          <a:xfrm>
            <a:off x="1539089" y="994811"/>
            <a:ext cx="3037184" cy="656198"/>
          </a:xfrm>
          <a:prstGeom prst="rect">
            <a:avLst/>
          </a:prstGeom>
          <a:solidFill>
            <a:srgbClr val="2C46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19870D3-2EEA-453B-8DC3-4C9649A7DA2F}"/>
              </a:ext>
            </a:extLst>
          </p:cNvPr>
          <p:cNvSpPr/>
          <p:nvPr/>
        </p:nvSpPr>
        <p:spPr bwMode="auto">
          <a:xfrm>
            <a:off x="5015752" y="1859423"/>
            <a:ext cx="6252883" cy="850496"/>
          </a:xfrm>
          <a:prstGeom prst="leftRightArrow">
            <a:avLst>
              <a:gd name="adj1" fmla="val 61268"/>
              <a:gd name="adj2" fmla="val 50000"/>
            </a:avLst>
          </a:prstGeom>
          <a:gradFill>
            <a:gsLst>
              <a:gs pos="0">
                <a:schemeClr val="accent1">
                  <a:lumMod val="50000"/>
                </a:schemeClr>
              </a:gs>
              <a:gs pos="52000">
                <a:srgbClr val="492A4A"/>
              </a:gs>
              <a:gs pos="100000">
                <a:srgbClr val="C00000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1F489A-139D-44F3-8FF3-B17C2B106E7A}"/>
              </a:ext>
            </a:extLst>
          </p:cNvPr>
          <p:cNvSpPr txBox="1"/>
          <p:nvPr/>
        </p:nvSpPr>
        <p:spPr>
          <a:xfrm>
            <a:off x="5374247" y="2058439"/>
            <a:ext cx="8694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Lower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1D0446-268F-4555-B6FB-474C3B48F128}"/>
              </a:ext>
            </a:extLst>
          </p:cNvPr>
          <p:cNvSpPr txBox="1"/>
          <p:nvPr/>
        </p:nvSpPr>
        <p:spPr>
          <a:xfrm>
            <a:off x="10066198" y="2060703"/>
            <a:ext cx="961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u="none" strike="noStrike" noProof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Higher</a:t>
            </a:r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225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10" grpId="0" animBg="1"/>
      <p:bldP spid="8" grpId="0" animBg="1"/>
      <p:bldP spid="20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defTabSz="914400"/>
            <a:r>
              <a:rPr lang="en-US" sz="8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Resources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Developing Power BI </a:t>
            </a:r>
            <a:br>
              <a:rPr lang="en-US" dirty="0"/>
            </a:br>
            <a:r>
              <a:rPr lang="en-US" dirty="0"/>
              <a:t>for Dataverse + Power Apps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1956-8401-4C09-A8EC-BD4CC52A9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2243"/>
            <a:ext cx="6224039" cy="418472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YouTube: Hands-on presentation for Power BI Dev Camp</a:t>
            </a:r>
            <a:br>
              <a:rPr lang="en-US" dirty="0"/>
            </a:br>
            <a:r>
              <a:rPr 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https://www.youtube.com/watch?v=9ZGpK2waM5Y</a:t>
            </a:r>
            <a:endParaRPr lang="en-US" sz="2200" dirty="0"/>
          </a:p>
          <a:p>
            <a:pPr marL="0" indent="0">
              <a:buNone/>
            </a:pPr>
            <a:b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 BI PBIX template reports</a:t>
            </a:r>
            <a:br>
              <a:rPr lang="en-US" dirty="0"/>
            </a:br>
            <a:r>
              <a:rPr 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https://github.com/PowerBiDevCamp/Camp-Sessions/tree/master/PBIX</a:t>
            </a:r>
            <a:br>
              <a:rPr lang="en-US" sz="2200" dirty="0"/>
            </a:br>
            <a:endParaRPr lang="en-US" sz="2200" dirty="0"/>
          </a:p>
          <a:p>
            <a:pPr marL="0" lvl="0" indent="0">
              <a:buNone/>
            </a:pP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PowerPoint deck:</a:t>
            </a:r>
            <a:br>
              <a:rPr lang="en-US" dirty="0"/>
            </a:br>
            <a:r>
              <a:rPr 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https://github.com/PowerBiDevCamp/Camp-Sessions/raw/master/Session%2014%20-%20Power%20BI%20with%20Dataverse.pptx</a:t>
            </a:r>
            <a:r>
              <a:rPr lang="en-US" sz="2200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889045" y="2574906"/>
            <a:ext cx="5676241" cy="3535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>
              <a:lnSpc>
                <a:spcPct val="90000"/>
              </a:lnSpc>
              <a:spcBef>
                <a:spcPts val="1200"/>
              </a:spcBef>
              <a:buSzPts val="1000"/>
              <a:tabLst>
                <a:tab pos="457200" algn="l"/>
              </a:tabLst>
            </a:pPr>
            <a:endParaRPr lang="en-US" sz="2000" dirty="0"/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B035C5ED-9FE5-4E5E-BC30-253D4FBD8E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239" y="3141652"/>
            <a:ext cx="4632995" cy="26060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04380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74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5400">
                <a:solidFill>
                  <a:srgbClr val="FFFFFF"/>
                </a:solidFill>
                <a:ea typeface="+mj-ea"/>
                <a:cs typeface="+mj-cs"/>
              </a:rPr>
              <a:t>Agenda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0" name="Text Placeholder 6">
            <a:extLst>
              <a:ext uri="{FF2B5EF4-FFF2-40B4-BE49-F238E27FC236}">
                <a16:creationId xmlns:a16="http://schemas.microsoft.com/office/drawing/2014/main" id="{EFE9E920-5986-4CC3-8C21-83374ADB17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7275634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7856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842" y="365125"/>
            <a:ext cx="1056395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Microsoft Learn: design effective reports in Power BI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64A2DE9-579D-4F5F-80DC-6FCB97BFB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842" y="2017833"/>
            <a:ext cx="5971442" cy="3992075"/>
          </a:xfrm>
        </p:spPr>
        <p:txBody>
          <a:bodyPr>
            <a:normAutofit/>
          </a:bodyPr>
          <a:lstStyle/>
          <a:p>
            <a:pPr lvl="0"/>
            <a:r>
              <a:rPr lang="en-US" sz="2400" dirty="0"/>
              <a:t>Just like designers are rarely developers</a:t>
            </a:r>
            <a:r>
              <a:rPr lang="en-US" sz="2400"/>
              <a:t>, developers </a:t>
            </a:r>
            <a:r>
              <a:rPr lang="en-US" sz="2400" dirty="0"/>
              <a:t>are rarely aesthetically gifted designers – but delivering an un-designed (or poorly designed report) is almost never an effective result for the end-user.</a:t>
            </a:r>
          </a:p>
          <a:p>
            <a:pPr lvl="0"/>
            <a:r>
              <a:rPr lang="en-US" sz="2400" dirty="0"/>
              <a:t>The needed skill can be learned and applied by following a straightforward process to design and deliver compelling Power BI reports. </a:t>
            </a:r>
          </a:p>
          <a:p>
            <a:pPr lvl="0"/>
            <a:r>
              <a:rPr lang="en-US" sz="2400" dirty="0"/>
              <a:t>Proven design process created by leading report design experts.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151566-EE8C-4303-A8AC-B8C3AB65907E}"/>
              </a:ext>
            </a:extLst>
          </p:cNvPr>
          <p:cNvSpPr txBox="1"/>
          <p:nvPr/>
        </p:nvSpPr>
        <p:spPr>
          <a:xfrm>
            <a:off x="5596502" y="2405894"/>
            <a:ext cx="5754895" cy="216610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indent="-228600">
              <a:lnSpc>
                <a:spcPct val="90000"/>
              </a:lnSpc>
              <a:spcBef>
                <a:spcPts val="1200"/>
              </a:spcBef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B3E488-31B1-4BCB-82AD-DDCF9B91D4FA}"/>
              </a:ext>
            </a:extLst>
          </p:cNvPr>
          <p:cNvSpPr txBox="1"/>
          <p:nvPr/>
        </p:nvSpPr>
        <p:spPr>
          <a:xfrm>
            <a:off x="838200" y="1295884"/>
            <a:ext cx="1018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https://docs.microsoft.com/en-us/learn/paths/power-bi-effective/</a:t>
            </a:r>
            <a:endParaRPr lang="en-US" sz="2400" dirty="0">
              <a:solidFill>
                <a:schemeClr val="accent4"/>
              </a:solidFill>
            </a:endParaRPr>
          </a:p>
        </p:txBody>
      </p:sp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634890D4-E39E-4FA9-B956-F9656F1306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23" y="2090223"/>
            <a:ext cx="4323635" cy="3102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317906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C61D5-755A-4817-91CE-8105AD15DDE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spc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Microsoft Docs</a:t>
            </a:r>
            <a:endParaRPr lang="en-US" sz="4000" b="1" kern="120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E8483-92C5-44D3-B8AD-57FF80F49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037826" y="-6"/>
            <a:ext cx="8154173" cy="68478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SQL to query data (</a:t>
            </a:r>
            <a:r>
              <a:rPr lang="en-US" sz="1600" b="1" i="0" u="none" strike="noStrike" dirty="0">
                <a:solidFill>
                  <a:schemeClr val="accent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)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How Dataverse SQL differs from Transact-SQL (</a:t>
            </a:r>
            <a:r>
              <a:rPr lang="en-US" sz="16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Use Power BI with Dataverse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Overview (</a:t>
            </a:r>
            <a:r>
              <a:rPr lang="en-US" sz="16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View table data in Power BI Desktop (</a:t>
            </a:r>
            <a:r>
              <a:rPr lang="en-US" sz="16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Query Dataverse connector (</a:t>
            </a:r>
            <a:r>
              <a:rPr lang="en-US" sz="16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 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Power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Create or edit a Power BI embedded system dashboard (</a:t>
            </a:r>
            <a:r>
              <a:rPr lang="en-US" sz="16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Add or edit Power BI visualizations on your dashboard (</a:t>
            </a:r>
            <a:r>
              <a:rPr lang="en-US" sz="1600" b="1" dirty="0">
                <a:solidFill>
                  <a:schemeClr val="accent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Embed a Power BI report in a model-driven app main form (</a:t>
            </a:r>
            <a:r>
              <a:rPr lang="en-US" sz="1600" b="1" dirty="0">
                <a:solidFill>
                  <a:schemeClr val="accent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tile control in Power Apps (</a:t>
            </a:r>
            <a:r>
              <a:rPr lang="en-US" sz="1600" b="1" dirty="0">
                <a:solidFill>
                  <a:schemeClr val="accent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Embedding Power BI into Dynamics 365 Finance and Operations apps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Analytical Workspaces (using Power BI Embedded) (</a:t>
            </a:r>
            <a:r>
              <a:rPr lang="en-US" sz="1600" b="1" dirty="0">
                <a:solidFill>
                  <a:schemeClr val="accent1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Power BI Embedded integration (</a:t>
            </a:r>
            <a:r>
              <a:rPr lang="en-US" sz="1600" b="1" dirty="0">
                <a:solidFill>
                  <a:schemeClr val="accent1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Customize embedded reports in analytical workspaces (</a:t>
            </a:r>
            <a:r>
              <a:rPr lang="en-US" sz="1600" b="1" dirty="0">
                <a:solidFill>
                  <a:schemeClr val="accent1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0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Power BI DirectQuery</a:t>
            </a:r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  <a:p>
            <a:pPr marL="466344" marR="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guidance in Power BI Desktop  (</a:t>
            </a:r>
            <a:r>
              <a:rPr lang="en-US" sz="1600" b="1" dirty="0">
                <a:solidFill>
                  <a:schemeClr val="accent1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  <a:p>
            <a:pPr marL="457200" fontAlgn="t">
              <a:spcBef>
                <a:spcPts val="0"/>
              </a:spcBef>
              <a:spcAft>
                <a:spcPts val="600"/>
              </a:spcAft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DirectQuery model troubleshooting in Power BI Desktop (</a:t>
            </a:r>
            <a:r>
              <a:rPr lang="en-US" sz="1600" b="1" dirty="0">
                <a:solidFill>
                  <a:schemeClr val="accent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263652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440006-569F-4915-9A92-A1E43AD93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49" y="1009740"/>
            <a:ext cx="3735605" cy="3527591"/>
          </a:xfrm>
        </p:spPr>
        <p:txBody>
          <a:bodyPr anchor="b">
            <a:normAutofit/>
          </a:bodyPr>
          <a:lstStyle/>
          <a:p>
            <a:pPr algn="r"/>
            <a:r>
              <a:rPr lang="en-US" sz="3200" dirty="0">
                <a:solidFill>
                  <a:srgbClr val="FFFFFF"/>
                </a:solidFill>
              </a:rPr>
              <a:t>As a Dynamics/Power Apps/Dataverse Expert: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Why should I care about this?</a:t>
            </a:r>
          </a:p>
        </p:txBody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B12A1A1C-7C13-44CF-8442-3D06B8E6C23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22954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7D902D-1333-463E-BB5A-2BE7D4FB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137" y="1516596"/>
            <a:ext cx="11995598" cy="29933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Thank you!</a:t>
            </a:r>
            <a:br>
              <a:rPr lang="en-US" sz="72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br>
              <a:rPr 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</a:b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j-ea"/>
                <a:cs typeface="+mj-cs"/>
              </a:rPr>
              <a:t>https://github.com/mscottsewell/PowerBI-Dataverse</a:t>
            </a:r>
            <a:endParaRPr lang="en-US" sz="4800" b="1" kern="1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9563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F1EDB7-7667-4B5B-81E0-C23953556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18984"/>
            <a:ext cx="7350064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BI integration in </a:t>
            </a:r>
            <a:b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en-US" sz="48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Power Apps &amp; Dynamics 365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93E9C2-10DC-49E4-821B-A5B10FD50D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874" y="4797188"/>
            <a:ext cx="6051236" cy="1241828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69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41490A-933F-48B9-A443-873853659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358580" cy="55403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dashboard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AAF2DE-A981-4584-A6EF-E1B20E538A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963" y="1706343"/>
            <a:ext cx="4114800" cy="4114800"/>
          </a:xfrm>
        </p:spPr>
        <p:txBody>
          <a:bodyPr/>
          <a:lstStyle/>
          <a:p>
            <a:r>
              <a:rPr lang="en-US" dirty="0"/>
              <a:t>Welcome your app users with user-contextualized insights.</a:t>
            </a:r>
          </a:p>
          <a:p>
            <a:endParaRPr lang="en-US" dirty="0"/>
          </a:p>
          <a:p>
            <a:r>
              <a:rPr lang="en-US" dirty="0"/>
              <a:t>Act on the data presented in the report by integrating flows and canvas app visuals.</a:t>
            </a:r>
          </a:p>
        </p:txBody>
      </p:sp>
      <p:pic>
        <p:nvPicPr>
          <p:cNvPr id="2" name="Picture 1" descr="Chart&#10;&#10;Description automatically generated with medium confidence">
            <a:extLst>
              <a:ext uri="{FF2B5EF4-FFF2-40B4-BE49-F238E27FC236}">
                <a16:creationId xmlns:a16="http://schemas.microsoft.com/office/drawing/2014/main" id="{DD838190-B4FA-4677-844A-0A72AF8B8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9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934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C84EC886-4E0E-47A7-B171-8C4038FFA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38217" cy="420624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Displaying a Power BI report in a main form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Reports in forms can be contextualized to the record, offering a 360 view.</a:t>
            </a:r>
          </a:p>
          <a:p>
            <a:endParaRPr lang="en-US" dirty="0"/>
          </a:p>
          <a:p>
            <a:r>
              <a:rPr lang="en-US" dirty="0"/>
              <a:t>Multiple data sources can be used to visualize data beyond what is stored in Dataverse.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50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D5C8A1E1-4444-498A-A3E8-A5A61060E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212264" cy="553998"/>
          </a:xfrm>
        </p:spPr>
        <p:txBody>
          <a:bodyPr>
            <a:normAutofit fontScale="90000"/>
          </a:bodyPr>
          <a:lstStyle/>
          <a:p>
            <a:r>
              <a:rPr lang="en-US" dirty="0"/>
              <a:t>Embedding a Power BI report into a dashboard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C8D9711-9F6C-4B50-9716-40E264D684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8263" y="1477400"/>
            <a:ext cx="3856737" cy="42430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Official documentation:</a:t>
            </a:r>
          </a:p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or edit a Power BI embedded system dashboard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 environment variables to point to different Power BI workspaces and reports in  dev/test/prod etc.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D36876-D057-46E4-87BF-C9ADEB02D3B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7FB77AF-5C58-4A9E-BC9F-98E1B167200A}"/>
              </a:ext>
            </a:extLst>
          </p:cNvPr>
          <p:cNvSpPr txBox="1">
            <a:spLocks/>
          </p:cNvSpPr>
          <p:nvPr/>
        </p:nvSpPr>
        <p:spPr>
          <a:xfrm>
            <a:off x="588263" y="2974122"/>
            <a:ext cx="3974245" cy="92333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44AAA-EB91-4D44-9B63-4EB356B25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0" y="1371600"/>
            <a:ext cx="6217920" cy="428301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317500">
            <a:solidFill>
              <a:schemeClr val="tx2">
                <a:lumMod val="7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webextensions/webextension1.xml><?xml version="1.0" encoding="utf-8"?>
<we:webextension xmlns:we="http://schemas.microsoft.com/office/webextensions/webextension/2010/11" id="{45EF7AF9-1B6F-4F83-82BF-73FA73ED6741}">
  <we:reference id="wa200003251" version="2.0.0.1" store="en-US" storeType="OMEX"/>
  <we:alternateReferences>
    <we:reference id="wa200003251" version="2.0.0.1" store="wa200003251" storeType="OMEX"/>
  </we:alternateReferences>
  <we:properties>
    <we:property name="backgroundColor" value="&quot;rgb(243,243,248)&quot;"/>
    <we:property name="bookmark" value="&quot;H4sIAAAAAAAAA+0ba2/bOPKvCAKK7gLeBUmJD/Vbm7Z3hzZtLulucVjkw5Acx2pkySfJSXNF/vuNJCdpHNtynTju7jYfAvE1nPdwhvSX0KfVJIOLdzDG8Fn4oihOx1CeBlE4CPPbfUNlZaziROpIS8lczDGmWcWkTou8Cp99CWsoT7D+Pa2mkDUAqfOP40EIWXYAJ01rCFmFg3CCZVXkkKX/w24yDdXlFC8HIX6eZEUJDcijGmpswJ7RdGoTKvzXBi9wdXqGR+jqrvcQJ0VZz9regTIAGpS2zEbMaC9oTdWNtmj2z282bRHbK/Ia0pwQaPowlg40HyZGJJppFkVSNf3DNKtnU+zFq8+TkugmblxMGvY992eQO/RhS1yJVUfLl3CvyKbj9uvVrf6jYlo6PMRhO5TXaX1BYN5PGqSnObWC10WJDqo6eO4/Tat6jHkdXhLzDsqCWNtOXzZlVJzvlUiM9eEzdnlMPVWan2QzOdwQ/qFDvspSh2UjZfuJ+NWSOEaScvNxgsSYZhERO+m2TrG6Ycjtr9+vpCgG4euyGLfLZmo3pB3WpnQQdsgR+oPw4whLbEGRqHxaX/N2PIEyreZbb9K8IXwQvsVhvbYQukaL55psPkxPRi38t2nd8YgYANm0AcJe0hT6O27/DUIPNSzgYT4lRqeOrKBsIWGrVysgDsJx4bFn6tOjVtxPr1G4Mici6tNXNtLOr2aMfXQ9PW7J0VFiudRCKxah9QYEY81eKzUWWhpeTOuasPxab1uQ8dC5WNmhtAgojfCY2HuCjIR1WiomEmeACcPQu16Q6Zgc4l1Y2g+1sMpFVhvHBAFV6p7oOdRcGC0jC6iVUcZL0Quyxs+1LT4v4B9HYyPOiIexAI6Rj6DXA+6RuzkpSJdpp/s5QVIcP3V3lOgAStKbYDYatE7lrrMbPCJCqzG5n9td4i/WMf6XtMIX5/n2zP+bJNSZuYytHGrHYk2xmFsvuOSba2jEI9AJY4o5gYqzJBL95liNYLLAHDExOjFkj2TUTEfkK7x+RG1/7lwxJa59wLJM66K8mOfq7YHta3svQjMxr8LrL6z7m7CnMwHvHR1AwXrHjYqFsDx5TEX7i7jVQf+Zex+hmpa4Lh5HkGEVvGyUbg6VQzzDfIrBR1r+fWDyfoJ58NO/yZDSYYr+501sb5KeFfUHsNmcM6RG6bF8cdHq38u0vMq9+GAO+y0qXsPV7W89t+fxEidxWJxvPTwOtkPTcZdmQ15dJdkdJWWRtV8dbUR4RpqVdWP/nWJ5Qdu14zN4vy7CmpalHluE3uDF9k8QtF11kOZ5o+BdCWEZsvNYVoRWBpPqauUdSDSpLIo297oi6So05NMsm4UQrqOYTtiMeY5MCsuUtstd96yk8rodVIZZMEMnmI/pvBKbuC2oLPSm6+XRxbI8+v153sbU/sz5X3OC+gYRXqfJxbzw9iGnfKf8SmrXQfaPxdF6b0T5evARrX3aLlgy7RV512BvBKfpymn7qRsBZsGb4gyy6vRi5eSDUZqlk+AIoal6rYYLpQsO8YQUDtqJx5fX9vUglZ5Obqu5+RgBuRentvN7CsxNOPxOUFl8RugNxlmaI7lnd4q+E9ZeMbYFKXtZrxmdxXyI3BJpS6PkTAEv7llHWscKGnbOatk3GUE4Sr1v9aCxSTU0ignPYuHjyHATs/7McHVxBcEzQOTMKMO5VsYk0AtySe0HtZQEwQKASAQkBKy/2rUElkfnhyCRR4jOeAWR3rgmFSmTWOASMQLnlY68idYMcD4RsZEGnFOMudgwAH4T4A4xg0ZnXjZl/ntHuD3S1dzDekHuBdbniAt08Z5xriWl6XtbnJNBUjbomwVN9xEduO7CbUaee3934F1x3gpgED4fN0ll+OwXTuz4kI7xN6KXeNOMzTV/m0weftfVmz5wvLuW4jLGfu1D+aN6872sqDB4soOAu4wp/0Eog/0ir0ebhJfTSXrX2AHoGGstWK64Ey7iniW9hYhdR9I1tGBT5jf1pTlcXmSQnz4Yw5kVRibMYIIMjJVcio29PqIwTFnOuZTGcR85xM2F9wgs+7OWSRZKMhnKSNnI+IgzJmLrtFlhOrfipAVhQTud6Mb4dOIjxbYdJ4OfZhQH7/Ofdxo0b/AItho/Rfz3iZ+3pbsGw3cXV295juAKid1F2bVYV+TBA0ffrSVxKz3z9fX7k/D6TkQCcwaZiWLFfGLQJFFvRFpygaaMYBYlYOyM0ZqJSPTnR0tgecWsNIl2iY2kRa9EvPHFHnBvfewpaWPagtQyZn5TWLq5GnTSxhp8bLw1lGT2wlp6fYmxodOAVy6KKLkULNZdFrhGFEmYjC13dIBgLOYMEy3VsnLibm8B+TZvJ+exaSvcQVE2peOzlHzZd3QQedx72zvOrOnc7JKW1DFDvw+TeSf20GWgXtS7C9TImFgJYCCimLlYSGr3Hn1/XKB+B2bwd7lA3dktYmcgZB0KjYuEsTEj86Acv/+RzYTSzHdwlp4AufEFETnhyLijlFU4xoxOVBL3wrSz18Qr4JqEeynQMy2Yiem/QL5mDBSU9w6ZUnaok9hobpJY/sikHjqnUT8SqW9OpP4EScvOs77gF8JtP3jS3OjmJ7uOUOsmpr1B4ZxmlkPIsm+5u7vn85YHU5Jt3+3dC7kutiWOMi+r0SpvYwuUM2m5ZrzYynOLJs/e2VOLJt2ZVus9smhOPFt4trCgznCN1eM6yEWYtPZO+Ozcv/Qkgv052DTPMXtsd9LL0u06jN7t21/VDOZ/vvWPsphOWiwkV2IIkdE+cg6ZgCRqD61p9c/urUD3I7XmyMydtpo56xxXTkmm0C2YOQjdKM182Z3npEYtkcVSScG5N7RQLQLfJq1Io14wcluaOys8dL9vuTv3cvFr6GJaVxNweAA5LngV3T7y8+hn38teRrebXD+Kvrz8Pwj8lucUOAAA&quot;"/>
    <we:property name="creatorTenantId" value="&quot;72f988bf-86f1-41af-91ab-2d7cd011db47&quot;"/>
    <we:property name="datasetId" value="&quot;ec948c49-df75-4315-9e58-2cfcc27dafcf&quot;"/>
    <we:property name="embedUrl" value="&quot;/reportEmbed?reportId=5344d9fc-36c2-4f20-b113-1668a709ba62&amp;config=eyJjbHVzdGVyVXJsIjoiaHR0cHM6Ly9ERi1NU0lULVNDVVMtcmVkaXJlY3QuYW5hbHlzaXMud2luZG93cy5uZXQiLCJlbWJlZEZlYXR1cmVzIjp7Im1vZGVybkVtYmVkIjp0cnVlLCJhbmd1bGFyT25seVJlcG9ydEVtYmVkIjp0cnVlLCJjZXJ0aWZpZWRUZWxlbWV0cnlFbWJlZCI6dHJ1ZSwidXNhZ2VNZXRyaWNzVk5leHQiOnRydWUsInNraXBab25lUGF0Y2giOnRydWV9fQ%3D%3D&amp;disableSensitivityBanner=true&quot;"/>
    <we:property name="initialStateBookmark" value="&quot;H4sIAAAAAAAAA+1bbW/bOBL+K4KAoruA98AXiaT6rU3bu8M2bS/pbnFY5MOQHMdqZEmQ5KS5ov/9RpKbNI5tuU4cd3ebD4FFUsPhcGYePiT1KfRpXWZw+RqmGD4JnxXF2RSqs0CGozC/WSa0RHAqUdIkYx6ZhDFDrYqySYu8Dp98ChuoTrH5Pa1nkLUCqfCPk1EIWfYWTtunMWQ1jsISq7rIIUv/h31jqmqqGX4ehfixzIoKWpHHDTTYij2n5vRMqvB/tHqBa9JzPEbX9KVHWBZVM3/2DpQB0KC0ZVYyo72gd+q+tlNzuH3baafYQZE3kOakQFuGUexA83FiRKKZZlLGqi0fp1kzb2IvX3wsKxo3WeOybM331J9D7tCH3eAqrPuxfAoPimw27X69uFF+XMwqh0c47qryJm0uScybslV6ltNT8LKo0EHdBE/9h1ndTDFvws9kvLdVQabtmq9qMikuDiokw/rwCft8QiV1mp9m83m4Hvi7Xvk6Sx1W7SzbD2SvbohTpFluf5wiGaZ9iQZb9l2nWF8b5Oav37/MohiFL6ti2r02d7sx9bDxSEdhrxypPwrfT7DCThRNlU+bK9tOS6jSevHp1zRvBz4KX+G42XgS+odOzw3NfJSeTjr5r9KmtxEZALJZK4Q9pyb0d9L9G4UeGlhiw3xGhk4dRUHVScLOr9ZIHIXTwuNA08fH3XQ/vlLhSzjRoD58FSNd+3pu2Af305NuOFomlsdaaMUkWm9AMNb2tdZjoRvDs1nTkJZf+20nMho7Fyk7ji0CxkZ4TOwdRUphnY4VE4kzwIRh6N2gyHRKCfG2LO3HWljlpNXGMUFClbqjeg41F0bH0gJqZZTxsRgU2eDHxhYfl9iPo7GSM7JhJICj9BIGM+ABpZvTgnyZerpbEiTH8TN3y4neQkV+E8xrgy6p3E52owdUaL0md0u7K/LFJsH/nN7wxUW+u/D/phnqwzyObDzWjkWasJhbL3jMt/dQySVoWpoo5gQqzhIphsOxnkC5JBwxMToxFI8U1IxWP4n1+gG9/alzxYys9g6rKm2K6nLRqjcrdu/tgwrNp3mdXn9h39/GPH0IeO9oAQrWO25UJITlyUM62l8krY6G19yHCPWswk31OIYM6+B563QLqhzhOeYzDN7T69+HJm9KzIOf/kOBlI5T9D9vE3tlel4078BmC8mQHiqP1bPLzv+ep9UX7sVHC9rv0PFaq+6+64U+T1YkiaPiYufwONrNmPqUw7WMaGXImOfIYmEZ8d/VKWe+FfCyq1SGWTBjJ5iPCGcjE2FE/rI0C2zG/4pV/O/NRd5hwTDj+/eClb5hdq7oXbFouUPIaZ1eXVludA0OfyxHmYMJ8czgPVr7uHthRbMXlBWCgwmcpWubHaZuApgFvxbnkNVnl2sbv52kWVoGxwjtbs16uVC54AhPZ1TTNTzpEPH+dij6eVtvzYcAkkGdusLvCVDaNP6dqLIc2wZBJEtzPG7AnaHvJ+ugmNqCnL1qNkQVsZjadzS0ldl97oCXd9z/2CQKWnPO92CvV7LhJPW+84M2JtXYKCY8i4SPpOEmYsOMZv2mAIJngMiZUYZzrYxJYFDkij0L1HFMEiwAiERAQsKGd2lWyPLo/Bhi5BLRGa9A6q33UqQyiQUeI0pwXmnpjdwQ4HwiIhMbcE4x5iLDAPg1wB1hBq3PPG+3p++McAfkq7mHzUDuGTYXiEt88Y441w2lLXtVXFBAEovx7Qtt8XEJS+S2NU+9v13xurjoJmAUPp22ZCh88gsnc7xLp/gbjZds09YtPP5Wlvff6/pO7xnvrmZxlWG/zqH8QbP5QVbUGDzaA+CuMsp/EargsMibyTbwclamt4MdgJax1oLlijvhJPcsGSTQ+0bSDbxgW+O3+yILujzLID+7N4MzK0ycMIMJMjA25rHYOusjCsOU5ZzHsXHcS4e4/eQ9gMn+rPR+6Uwm41gqK42XnDERWafNmtC5gZMWhAXtdKLb4NOJl4rtGieDn+YjDt7kP+8VNK/1CHaKnyL6++DnzdndwOD7w9UbmSP4osT+UHYj0xV5cM/ouzMStzYzXx0bPwqv9vJjYM4gMzJSzCcGTSIHEWnFwY8yglmMASNnjNZMSDHMj1bI8orZ2CTaJVbGFr0S0dYHUsC99ZEn0sa0hVjHEfPbytLtkZaLbaTBR8ZbQyRzUNbKYzds7wMRY3NSErkULNI9C9wARRIWR5Y7WkAwFnGGiY7Vqu3E/Z5e8V2eqi1q011/Coqq3RU+TymXfUcLkYc9b7yVzNrC7Q4XyR0z9IdQLiax+94GGlS934WXxkRKAAMhI+YiEdPz4NL3x8HfdxAGf5eDv72dfvUBQtGh0DgpjI0YhQdx/OHLISXRzNdwnp4CpfEliJxwZNwRZRWOMaMTlUSDMu38FuwauSbhPhbomRbMRPRfIN8QAwXx3jFTyo51EhnNTRLFP5jUfXMa9YNIfTOR+hOQlr2zvuAX0u0weNSe6Oan+0aoTYnpIChcUMtqDFn2LWd3d7yWcW9OsuuzvTsp12Nb4oh5WY1WeRtZIM6k4w3xYifXLVqevberFi3dmdWbXbJoVzw7uLawZJ/hSquHTZDLNOninfTZe34ZIILDHGyW55g9dDoZNOluE8Zg993XIKPFz47+WRWzstMi5kqMQRrtpXPIBCSyW7Sm9b/6uwL9x1Xtkpk7bTVz1jmunIqZQrek5Sh0kzTzVb+eizXqGFkUq1hw7g29qJaJ70grUq0XjNKW5s4KD/13Gbfbfl5+i7eYNXUJDt9Cjktu85LfQu7Rz3+vutHbdfLVpzT/B1Tz17jMNgAA&quot;"/>
    <we:property name="isFiltersActionButtonVisible" value="true"/>
    <we:property name="isFooterCollapsed" value="true"/>
    <we:property name="lastRefreshTime" value="&quot;3/24/22, 1:09 PM&quot;"/>
    <we:property name="pageDisplayName" value="&quot;Overview&quot;"/>
    <we:property name="reportEmbeddedTime" value="&quot;2022-03-04T16:31:18.598Z&quot;"/>
    <we:property name="reportName" value="&quot;Dataverse to Azure Synapse Link - Example Sales Report&quot;"/>
    <we:property name="reportState" value="&quot;CONNECTED&quot;"/>
    <we:property name="reportUrl" value="&quot;/links/VqLNZ_2dvY?ctid=72f988bf-86f1-41af-91ab-2d7cd011db47&amp;pbi_source=linkShare&quot;"/>
    <we:property name="sensitivityLabel" value="&quot;Non-Business&quot;"/>
    <we:property name="sensitivityLabelTooltip" value="&quot;Non-Business  data which does not belong to Microsoft. Data is not encrypted and cannot be tracked or revoked. Do not use Non-Business to classify any personal data which is collected by or which belongs to Microsoft. Such content should be marked as either Confidential or Highly Confidential.&quot;"/>
  </we:properties>
  <we:bindings/>
  <we:snapshot xmlns:r="http://schemas.openxmlformats.org/officeDocument/2006/relationships" r:embed="rId1"/>
</we:webextension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2816</Words>
  <Application>Microsoft Office PowerPoint</Application>
  <PresentationFormat>Widescreen</PresentationFormat>
  <Paragraphs>428</Paragraphs>
  <Slides>53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Calibri</vt:lpstr>
      <vt:lpstr>Calibri Light</vt:lpstr>
      <vt:lpstr>Consolas</vt:lpstr>
      <vt:lpstr>Lucida Console</vt:lpstr>
      <vt:lpstr>Segoe UI</vt:lpstr>
      <vt:lpstr>Segoe UI Semibold</vt:lpstr>
      <vt:lpstr>Wingdings</vt:lpstr>
      <vt:lpstr>Office Theme</vt:lpstr>
      <vt:lpstr>Dataverse + Power BI Create real-time and contextualized analytics and reports in your apps</vt:lpstr>
      <vt:lpstr>PowerPoint Presentation</vt:lpstr>
      <vt:lpstr>PowerPoint Presentation</vt:lpstr>
      <vt:lpstr>As a Dynamics/Power Apps/Dataverse Expert: Why should I care about this?</vt:lpstr>
      <vt:lpstr>Agenda</vt:lpstr>
      <vt:lpstr>Power BI integration in  Power Apps &amp; Dynamics 365</vt:lpstr>
      <vt:lpstr>Displaying a Power BI report in a dashboard</vt:lpstr>
      <vt:lpstr>Displaying a Power BI report in a main form</vt:lpstr>
      <vt:lpstr>Embedding a Power BI report into a dashboard</vt:lpstr>
      <vt:lpstr>Embedding a Power BI report into a main form</vt:lpstr>
      <vt:lpstr>Power BI Quick Reports in Dataview (Preview)</vt:lpstr>
      <vt:lpstr>Power BI in Power Apps &amp; Dynamics 365</vt:lpstr>
      <vt:lpstr>PowerPoint Presentation</vt:lpstr>
      <vt:lpstr>PowerPoint Presentation</vt:lpstr>
      <vt:lpstr>Reporting options on Dataverse data</vt:lpstr>
      <vt:lpstr>Reporting options on Dataverse data</vt:lpstr>
      <vt:lpstr>Connecting Power BI to Dataverse</vt:lpstr>
      <vt:lpstr>Dataverse connector in Power BI</vt:lpstr>
      <vt:lpstr>Creating Dataverse SQL-based Power BI reports</vt:lpstr>
      <vt:lpstr>Preparing your Dataverse SQL statements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DirectQuery best practices</vt:lpstr>
      <vt:lpstr>Dataverse connector in Power Query</vt:lpstr>
      <vt:lpstr>Azure Synapse Link For Dataverse</vt:lpstr>
      <vt:lpstr>SQL Data Export Service</vt:lpstr>
      <vt:lpstr>Azure Synapse Link for Dataverse</vt:lpstr>
      <vt:lpstr>Azure Synapse Link for Dataverse</vt:lpstr>
      <vt:lpstr>Azure Synapse Link for Dataverse</vt:lpstr>
      <vt:lpstr>Setup of Synapse Link</vt:lpstr>
      <vt:lpstr>Create Synapse Link </vt:lpstr>
      <vt:lpstr>Choose Tables</vt:lpstr>
      <vt:lpstr>Open Synapse Workspace</vt:lpstr>
      <vt:lpstr>Create a companion Serverless SQL Database for Views</vt:lpstr>
      <vt:lpstr>Create a ‘StringMap’ view to access the “Choice” field Labels</vt:lpstr>
      <vt:lpstr>Create views for use as your report source.</vt:lpstr>
      <vt:lpstr>Connect Power BI to the newly created views</vt:lpstr>
      <vt:lpstr>Completion of Basic Connectivity</vt:lpstr>
      <vt:lpstr>Azure Synapse Link for Dataverse </vt:lpstr>
      <vt:lpstr>Q: Which connection is ‘right’ for my use case?  A: It depends.</vt:lpstr>
      <vt:lpstr>Resources</vt:lpstr>
      <vt:lpstr>Developing Power BI  for Dataverse + Power Apps</vt:lpstr>
      <vt:lpstr>Microsoft Learn: design effective reports in Power BI</vt:lpstr>
      <vt:lpstr>Microsoft Docs</vt:lpstr>
      <vt:lpstr>As a Dynamics/Power Apps/Dataverse Expert: Why should I care about this?</vt:lpstr>
      <vt:lpstr>Thank you!  https://github.com/mscottsewell/PowerBI-Dataverse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365/Power Apps  + Power BI</dc:title>
  <dc:subject/>
  <dc:creator/>
  <cp:keywords/>
  <dc:description/>
  <cp:lastModifiedBy/>
  <cp:revision>2</cp:revision>
  <dcterms:created xsi:type="dcterms:W3CDTF">2021-11-18T22:14:50Z</dcterms:created>
  <dcterms:modified xsi:type="dcterms:W3CDTF">2022-03-24T18:44:18Z</dcterms:modified>
</cp:coreProperties>
</file>